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88" r:id="rId1"/>
  </p:sldMasterIdLst>
  <p:notesMasterIdLst>
    <p:notesMasterId r:id="rId43"/>
  </p:notesMasterIdLst>
  <p:sldIdLst>
    <p:sldId id="256" r:id="rId2"/>
    <p:sldId id="388" r:id="rId3"/>
    <p:sldId id="390" r:id="rId4"/>
    <p:sldId id="419" r:id="rId5"/>
    <p:sldId id="455" r:id="rId6"/>
    <p:sldId id="421" r:id="rId7"/>
    <p:sldId id="456" r:id="rId8"/>
    <p:sldId id="422" r:id="rId9"/>
    <p:sldId id="423" r:id="rId10"/>
    <p:sldId id="457" r:id="rId11"/>
    <p:sldId id="461" r:id="rId12"/>
    <p:sldId id="459" r:id="rId13"/>
    <p:sldId id="460" r:id="rId14"/>
    <p:sldId id="462" r:id="rId15"/>
    <p:sldId id="463" r:id="rId16"/>
    <p:sldId id="464" r:id="rId17"/>
    <p:sldId id="465" r:id="rId18"/>
    <p:sldId id="466" r:id="rId19"/>
    <p:sldId id="467" r:id="rId20"/>
    <p:sldId id="468" r:id="rId21"/>
    <p:sldId id="469" r:id="rId22"/>
    <p:sldId id="470" r:id="rId23"/>
    <p:sldId id="471" r:id="rId24"/>
    <p:sldId id="472" r:id="rId25"/>
    <p:sldId id="473" r:id="rId26"/>
    <p:sldId id="474" r:id="rId27"/>
    <p:sldId id="475" r:id="rId28"/>
    <p:sldId id="476" r:id="rId29"/>
    <p:sldId id="477" r:id="rId30"/>
    <p:sldId id="478" r:id="rId31"/>
    <p:sldId id="479" r:id="rId32"/>
    <p:sldId id="480" r:id="rId33"/>
    <p:sldId id="403" r:id="rId34"/>
    <p:sldId id="443" r:id="rId35"/>
    <p:sldId id="481" r:id="rId36"/>
    <p:sldId id="482" r:id="rId37"/>
    <p:sldId id="451" r:id="rId38"/>
    <p:sldId id="483" r:id="rId39"/>
    <p:sldId id="484" r:id="rId40"/>
    <p:sldId id="454" r:id="rId41"/>
    <p:sldId id="385" r:id="rId42"/>
  </p:sldIdLst>
  <p:sldSz cx="9144000" cy="6858000" type="screen4x3"/>
  <p:notesSz cx="6858000" cy="9144000"/>
  <p:defaultTextStyle>
    <a:defPPr>
      <a:defRPr lang="zh-TW"/>
    </a:defPPr>
    <a:lvl1pPr algn="l" rtl="0" fontAlgn="base">
      <a:spcBef>
        <a:spcPct val="0"/>
      </a:spcBef>
      <a:spcAft>
        <a:spcPct val="0"/>
      </a:spcAft>
      <a:defRPr kumimoji="1" kern="1200">
        <a:solidFill>
          <a:schemeClr val="tx1"/>
        </a:solidFill>
        <a:latin typeface="Arial" charset="0"/>
        <a:ea typeface="新細明體" charset="-120"/>
        <a:cs typeface="+mn-cs"/>
      </a:defRPr>
    </a:lvl1pPr>
    <a:lvl2pPr marL="457200" algn="l" rtl="0" fontAlgn="base">
      <a:spcBef>
        <a:spcPct val="0"/>
      </a:spcBef>
      <a:spcAft>
        <a:spcPct val="0"/>
      </a:spcAft>
      <a:defRPr kumimoji="1" kern="1200">
        <a:solidFill>
          <a:schemeClr val="tx1"/>
        </a:solidFill>
        <a:latin typeface="Arial" charset="0"/>
        <a:ea typeface="新細明體" charset="-120"/>
        <a:cs typeface="+mn-cs"/>
      </a:defRPr>
    </a:lvl2pPr>
    <a:lvl3pPr marL="914400" algn="l" rtl="0" fontAlgn="base">
      <a:spcBef>
        <a:spcPct val="0"/>
      </a:spcBef>
      <a:spcAft>
        <a:spcPct val="0"/>
      </a:spcAft>
      <a:defRPr kumimoji="1" kern="1200">
        <a:solidFill>
          <a:schemeClr val="tx1"/>
        </a:solidFill>
        <a:latin typeface="Arial" charset="0"/>
        <a:ea typeface="新細明體" charset="-120"/>
        <a:cs typeface="+mn-cs"/>
      </a:defRPr>
    </a:lvl3pPr>
    <a:lvl4pPr marL="1371600" algn="l" rtl="0" fontAlgn="base">
      <a:spcBef>
        <a:spcPct val="0"/>
      </a:spcBef>
      <a:spcAft>
        <a:spcPct val="0"/>
      </a:spcAft>
      <a:defRPr kumimoji="1" kern="1200">
        <a:solidFill>
          <a:schemeClr val="tx1"/>
        </a:solidFill>
        <a:latin typeface="Arial" charset="0"/>
        <a:ea typeface="新細明體" charset="-120"/>
        <a:cs typeface="+mn-cs"/>
      </a:defRPr>
    </a:lvl4pPr>
    <a:lvl5pPr marL="1828800" algn="l" rtl="0" fontAlgn="base">
      <a:spcBef>
        <a:spcPct val="0"/>
      </a:spcBef>
      <a:spcAft>
        <a:spcPct val="0"/>
      </a:spcAft>
      <a:defRPr kumimoji="1" kern="1200">
        <a:solidFill>
          <a:schemeClr val="tx1"/>
        </a:solidFill>
        <a:latin typeface="Arial" charset="0"/>
        <a:ea typeface="新細明體" charset="-120"/>
        <a:cs typeface="+mn-cs"/>
      </a:defRPr>
    </a:lvl5pPr>
    <a:lvl6pPr marL="2286000" algn="l" defTabSz="914400" rtl="0" eaLnBrk="1" latinLnBrk="0" hangingPunct="1">
      <a:defRPr kumimoji="1" kern="1200">
        <a:solidFill>
          <a:schemeClr val="tx1"/>
        </a:solidFill>
        <a:latin typeface="Arial" charset="0"/>
        <a:ea typeface="新細明體" charset="-120"/>
        <a:cs typeface="+mn-cs"/>
      </a:defRPr>
    </a:lvl6pPr>
    <a:lvl7pPr marL="2743200" algn="l" defTabSz="914400" rtl="0" eaLnBrk="1" latinLnBrk="0" hangingPunct="1">
      <a:defRPr kumimoji="1" kern="1200">
        <a:solidFill>
          <a:schemeClr val="tx1"/>
        </a:solidFill>
        <a:latin typeface="Arial" charset="0"/>
        <a:ea typeface="新細明體" charset="-120"/>
        <a:cs typeface="+mn-cs"/>
      </a:defRPr>
    </a:lvl7pPr>
    <a:lvl8pPr marL="3200400" algn="l" defTabSz="914400" rtl="0" eaLnBrk="1" latinLnBrk="0" hangingPunct="1">
      <a:defRPr kumimoji="1" kern="1200">
        <a:solidFill>
          <a:schemeClr val="tx1"/>
        </a:solidFill>
        <a:latin typeface="Arial" charset="0"/>
        <a:ea typeface="新細明體" charset="-120"/>
        <a:cs typeface="+mn-cs"/>
      </a:defRPr>
    </a:lvl8pPr>
    <a:lvl9pPr marL="3657600" algn="l" defTabSz="914400" rtl="0" eaLnBrk="1" latinLnBrk="0" hangingPunct="1">
      <a:defRPr kumimoji="1" kern="1200">
        <a:solidFill>
          <a:schemeClr val="tx1"/>
        </a:solidFill>
        <a:latin typeface="Arial" charset="0"/>
        <a:ea typeface="新細明體" charset="-120"/>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CC99FF"/>
    <a:srgbClr val="660066"/>
    <a:srgbClr val="FFCCCC"/>
    <a:srgbClr val="FFCCFF"/>
    <a:srgbClr val="FF99CC"/>
    <a:srgbClr val="000000"/>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950" autoAdjust="0"/>
    <p:restoredTop sz="86430" autoAdjust="0"/>
  </p:normalViewPr>
  <p:slideViewPr>
    <p:cSldViewPr>
      <p:cViewPr varScale="1">
        <p:scale>
          <a:sx n="71" d="100"/>
          <a:sy n="71" d="100"/>
        </p:scale>
        <p:origin x="440"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EDAF78-7F49-F940-BF26-E4384A3DB6EF}" type="doc">
      <dgm:prSet loTypeId="urn:microsoft.com/office/officeart/2005/8/layout/hierarchy1" loCatId="" qsTypeId="urn:microsoft.com/office/officeart/2005/8/quickstyle/simple4" qsCatId="simple" csTypeId="urn:microsoft.com/office/officeart/2005/8/colors/accent1_2" csCatId="accent1" phldr="1"/>
      <dgm:spPr/>
      <dgm:t>
        <a:bodyPr/>
        <a:lstStyle/>
        <a:p>
          <a:endParaRPr lang="zh-TW" altLang="en-US"/>
        </a:p>
      </dgm:t>
    </dgm:pt>
    <dgm:pt modelId="{C6858160-9713-284D-A5EA-AF8F0203DC22}">
      <dgm:prSet phldrT="[文字]"/>
      <dgm:spPr/>
      <dgm:t>
        <a:bodyPr/>
        <a:lstStyle/>
        <a:p>
          <a:r>
            <a:rPr lang="zh-TW" altLang="en-US" dirty="0">
              <a:latin typeface="Microsoft JhengHei" charset="-120"/>
              <a:ea typeface="Microsoft JhengHei" charset="-120"/>
              <a:cs typeface="Microsoft JhengHei" charset="-120"/>
            </a:rPr>
            <a:t>人工智慧在智慧家庭</a:t>
          </a:r>
        </a:p>
      </dgm:t>
    </dgm:pt>
    <dgm:pt modelId="{26384838-6B0F-8944-8CD7-F1D9196D5305}" type="parTrans" cxnId="{24F362E9-C433-C848-ADF0-900C471AD59C}">
      <dgm:prSet/>
      <dgm:spPr/>
      <dgm:t>
        <a:bodyPr/>
        <a:lstStyle/>
        <a:p>
          <a:endParaRPr lang="zh-TW" altLang="en-US"/>
        </a:p>
      </dgm:t>
    </dgm:pt>
    <dgm:pt modelId="{DC75E1F0-17EE-D24D-B5F9-5629AD69D4EB}" type="sibTrans" cxnId="{24F362E9-C433-C848-ADF0-900C471AD59C}">
      <dgm:prSet/>
      <dgm:spPr/>
      <dgm:t>
        <a:bodyPr/>
        <a:lstStyle/>
        <a:p>
          <a:endParaRPr lang="zh-TW" altLang="en-US"/>
        </a:p>
      </dgm:t>
    </dgm:pt>
    <dgm:pt modelId="{49944E54-8ECF-BB4A-825C-18A09D03E1A5}">
      <dgm:prSet phldrT="[文字]"/>
      <dgm:spPr/>
      <dgm:t>
        <a:bodyPr/>
        <a:lstStyle/>
        <a:p>
          <a:r>
            <a:rPr lang="zh-TW" altLang="en-US" dirty="0">
              <a:latin typeface="Microsoft JhengHei" charset="-120"/>
              <a:ea typeface="Microsoft JhengHei" charset="-120"/>
              <a:cs typeface="Microsoft JhengHei" charset="-120"/>
            </a:rPr>
            <a:t>智慧家庭</a:t>
          </a:r>
        </a:p>
        <a:p>
          <a:r>
            <a:rPr lang="zh-TW" altLang="en-US" dirty="0">
              <a:latin typeface="Microsoft JhengHei" charset="-120"/>
              <a:ea typeface="Microsoft JhengHei" charset="-120"/>
              <a:cs typeface="Microsoft JhengHei" charset="-120"/>
            </a:rPr>
            <a:t>周邊設備</a:t>
          </a:r>
        </a:p>
      </dgm:t>
    </dgm:pt>
    <dgm:pt modelId="{DA0A3053-DE32-C24F-B3CB-62451660E6A0}" type="parTrans" cxnId="{F9C416C8-7371-7A48-8323-6017E2B851BE}">
      <dgm:prSet/>
      <dgm:spPr/>
      <dgm:t>
        <a:bodyPr/>
        <a:lstStyle/>
        <a:p>
          <a:endParaRPr lang="zh-TW" altLang="en-US"/>
        </a:p>
      </dgm:t>
    </dgm:pt>
    <dgm:pt modelId="{39A01271-EC37-174C-8D0D-3FDE77274E5F}" type="sibTrans" cxnId="{F9C416C8-7371-7A48-8323-6017E2B851BE}">
      <dgm:prSet/>
      <dgm:spPr/>
      <dgm:t>
        <a:bodyPr/>
        <a:lstStyle/>
        <a:p>
          <a:endParaRPr lang="zh-TW" altLang="en-US"/>
        </a:p>
      </dgm:t>
    </dgm:pt>
    <dgm:pt modelId="{26CDEDD0-CAF5-C347-84B1-C1A1C6565F49}">
      <dgm:prSet phldrT="[文字]"/>
      <dgm:spPr/>
      <dgm:t>
        <a:bodyPr/>
        <a:lstStyle/>
        <a:p>
          <a:r>
            <a:rPr lang="zh-TW" altLang="en-US" dirty="0">
              <a:latin typeface="Microsoft JhengHei" charset="-120"/>
              <a:ea typeface="Microsoft JhengHei" charset="-120"/>
              <a:cs typeface="Microsoft JhengHei" charset="-120"/>
            </a:rPr>
            <a:t>家庭用</a:t>
          </a:r>
        </a:p>
        <a:p>
          <a:r>
            <a:rPr lang="zh-TW" altLang="en-US" dirty="0">
              <a:latin typeface="Microsoft JhengHei" charset="-120"/>
              <a:ea typeface="Microsoft JhengHei" charset="-120"/>
              <a:cs typeface="Microsoft JhengHei" charset="-120"/>
            </a:rPr>
            <a:t>機器人</a:t>
          </a:r>
        </a:p>
      </dgm:t>
    </dgm:pt>
    <dgm:pt modelId="{58EFC704-488F-2546-A429-CC6D0BC99BE9}" type="parTrans" cxnId="{1FF3786A-BA57-4D46-8B3B-A43A1D3D21D1}">
      <dgm:prSet/>
      <dgm:spPr/>
      <dgm:t>
        <a:bodyPr/>
        <a:lstStyle/>
        <a:p>
          <a:endParaRPr lang="zh-TW" altLang="en-US"/>
        </a:p>
      </dgm:t>
    </dgm:pt>
    <dgm:pt modelId="{9A4CE159-7C25-FE45-BFE9-072368C58A3E}" type="sibTrans" cxnId="{1FF3786A-BA57-4D46-8B3B-A43A1D3D21D1}">
      <dgm:prSet/>
      <dgm:spPr/>
      <dgm:t>
        <a:bodyPr/>
        <a:lstStyle/>
        <a:p>
          <a:endParaRPr lang="zh-TW" altLang="en-US"/>
        </a:p>
      </dgm:t>
    </dgm:pt>
    <dgm:pt modelId="{5FEF563D-9414-2F42-B989-B0C5A06DD6B9}">
      <dgm:prSet phldrT="[文字]"/>
      <dgm:spPr/>
      <dgm:t>
        <a:bodyPr/>
        <a:lstStyle/>
        <a:p>
          <a:r>
            <a:rPr lang="en-US" altLang="zh-TW" dirty="0">
              <a:latin typeface="Microsoft JhengHei" charset="-120"/>
              <a:ea typeface="Microsoft JhengHei" charset="-120"/>
              <a:cs typeface="Microsoft JhengHei" charset="-120"/>
            </a:rPr>
            <a:t>Gateway</a:t>
          </a:r>
          <a:endParaRPr lang="zh-TW" altLang="en-US" dirty="0">
            <a:latin typeface="Microsoft JhengHei" charset="-120"/>
            <a:ea typeface="Microsoft JhengHei" charset="-120"/>
            <a:cs typeface="Microsoft JhengHei" charset="-120"/>
          </a:endParaRPr>
        </a:p>
        <a:p>
          <a:r>
            <a:rPr lang="zh-TW" altLang="en-US" dirty="0">
              <a:latin typeface="Microsoft JhengHei" charset="-120"/>
              <a:ea typeface="Microsoft JhengHei" charset="-120"/>
              <a:cs typeface="Microsoft JhengHei" charset="-120"/>
            </a:rPr>
            <a:t>智慧中樞</a:t>
          </a:r>
        </a:p>
      </dgm:t>
    </dgm:pt>
    <dgm:pt modelId="{CF513F70-837F-7548-BE64-6081BDAC5AA8}" type="parTrans" cxnId="{AFC6CA22-C919-0E4A-A328-B9AB0BFD5E2D}">
      <dgm:prSet/>
      <dgm:spPr/>
      <dgm:t>
        <a:bodyPr/>
        <a:lstStyle/>
        <a:p>
          <a:endParaRPr lang="zh-TW" altLang="en-US"/>
        </a:p>
      </dgm:t>
    </dgm:pt>
    <dgm:pt modelId="{757DFC73-2B71-7B44-9C77-421C3776478D}" type="sibTrans" cxnId="{AFC6CA22-C919-0E4A-A328-B9AB0BFD5E2D}">
      <dgm:prSet/>
      <dgm:spPr/>
      <dgm:t>
        <a:bodyPr/>
        <a:lstStyle/>
        <a:p>
          <a:endParaRPr lang="zh-TW" altLang="en-US"/>
        </a:p>
      </dgm:t>
    </dgm:pt>
    <dgm:pt modelId="{39D8A03B-C574-5A4F-B5F4-12C8C1047461}" type="pres">
      <dgm:prSet presAssocID="{56EDAF78-7F49-F940-BF26-E4384A3DB6EF}" presName="hierChild1" presStyleCnt="0">
        <dgm:presLayoutVars>
          <dgm:chPref val="1"/>
          <dgm:dir/>
          <dgm:animOne val="branch"/>
          <dgm:animLvl val="lvl"/>
          <dgm:resizeHandles/>
        </dgm:presLayoutVars>
      </dgm:prSet>
      <dgm:spPr/>
    </dgm:pt>
    <dgm:pt modelId="{C92DB6C5-EA68-E844-8311-7C9A0D543DE9}" type="pres">
      <dgm:prSet presAssocID="{C6858160-9713-284D-A5EA-AF8F0203DC22}" presName="hierRoot1" presStyleCnt="0"/>
      <dgm:spPr/>
    </dgm:pt>
    <dgm:pt modelId="{F43376E8-2346-2741-9708-704A42302AC4}" type="pres">
      <dgm:prSet presAssocID="{C6858160-9713-284D-A5EA-AF8F0203DC22}" presName="composite" presStyleCnt="0"/>
      <dgm:spPr/>
    </dgm:pt>
    <dgm:pt modelId="{402702B3-B619-4B46-A396-28B09522F9D0}" type="pres">
      <dgm:prSet presAssocID="{C6858160-9713-284D-A5EA-AF8F0203DC22}" presName="background" presStyleLbl="node0" presStyleIdx="0" presStyleCnt="1"/>
      <dgm:spPr/>
    </dgm:pt>
    <dgm:pt modelId="{C3AC29AC-F0F8-A448-8412-A9C53043E828}" type="pres">
      <dgm:prSet presAssocID="{C6858160-9713-284D-A5EA-AF8F0203DC22}" presName="text" presStyleLbl="fgAcc0" presStyleIdx="0" presStyleCnt="1">
        <dgm:presLayoutVars>
          <dgm:chPref val="3"/>
        </dgm:presLayoutVars>
      </dgm:prSet>
      <dgm:spPr/>
    </dgm:pt>
    <dgm:pt modelId="{E0320AD8-7F8A-4649-813D-F4C4DB86D00D}" type="pres">
      <dgm:prSet presAssocID="{C6858160-9713-284D-A5EA-AF8F0203DC22}" presName="hierChild2" presStyleCnt="0"/>
      <dgm:spPr/>
    </dgm:pt>
    <dgm:pt modelId="{E546AA4E-7CC3-164C-A50F-45888FC0BAFB}" type="pres">
      <dgm:prSet presAssocID="{CF513F70-837F-7548-BE64-6081BDAC5AA8}" presName="Name10" presStyleLbl="parChTrans1D2" presStyleIdx="0" presStyleCnt="3"/>
      <dgm:spPr/>
    </dgm:pt>
    <dgm:pt modelId="{49EDB4EA-FE50-1343-83B1-554E9145B5F2}" type="pres">
      <dgm:prSet presAssocID="{5FEF563D-9414-2F42-B989-B0C5A06DD6B9}" presName="hierRoot2" presStyleCnt="0"/>
      <dgm:spPr/>
    </dgm:pt>
    <dgm:pt modelId="{F82EA598-C564-CC42-9F42-C4AA2305F270}" type="pres">
      <dgm:prSet presAssocID="{5FEF563D-9414-2F42-B989-B0C5A06DD6B9}" presName="composite2" presStyleCnt="0"/>
      <dgm:spPr/>
    </dgm:pt>
    <dgm:pt modelId="{7D5A29E6-42DE-9D4C-96AA-9BAFEE21E65A}" type="pres">
      <dgm:prSet presAssocID="{5FEF563D-9414-2F42-B989-B0C5A06DD6B9}" presName="background2" presStyleLbl="node2" presStyleIdx="0" presStyleCnt="3"/>
      <dgm:spPr/>
    </dgm:pt>
    <dgm:pt modelId="{DD729FE7-EC83-2B4D-8EBA-9AF9774B7720}" type="pres">
      <dgm:prSet presAssocID="{5FEF563D-9414-2F42-B989-B0C5A06DD6B9}" presName="text2" presStyleLbl="fgAcc2" presStyleIdx="0" presStyleCnt="3">
        <dgm:presLayoutVars>
          <dgm:chPref val="3"/>
        </dgm:presLayoutVars>
      </dgm:prSet>
      <dgm:spPr/>
    </dgm:pt>
    <dgm:pt modelId="{B0C65C49-0E15-FF44-ADD6-4D32EDAB1734}" type="pres">
      <dgm:prSet presAssocID="{5FEF563D-9414-2F42-B989-B0C5A06DD6B9}" presName="hierChild3" presStyleCnt="0"/>
      <dgm:spPr/>
    </dgm:pt>
    <dgm:pt modelId="{7F7838BA-E20F-2B47-9AFD-54B12BB07736}" type="pres">
      <dgm:prSet presAssocID="{DA0A3053-DE32-C24F-B3CB-62451660E6A0}" presName="Name10" presStyleLbl="parChTrans1D2" presStyleIdx="1" presStyleCnt="3"/>
      <dgm:spPr/>
    </dgm:pt>
    <dgm:pt modelId="{F412280F-0A53-164B-8258-090FB03C1313}" type="pres">
      <dgm:prSet presAssocID="{49944E54-8ECF-BB4A-825C-18A09D03E1A5}" presName="hierRoot2" presStyleCnt="0"/>
      <dgm:spPr/>
    </dgm:pt>
    <dgm:pt modelId="{59882383-9B2D-004C-A87B-43B3090E10E3}" type="pres">
      <dgm:prSet presAssocID="{49944E54-8ECF-BB4A-825C-18A09D03E1A5}" presName="composite2" presStyleCnt="0"/>
      <dgm:spPr/>
    </dgm:pt>
    <dgm:pt modelId="{D04DB46E-2A4D-434C-82BD-4CDBDFE3EFE2}" type="pres">
      <dgm:prSet presAssocID="{49944E54-8ECF-BB4A-825C-18A09D03E1A5}" presName="background2" presStyleLbl="node2" presStyleIdx="1" presStyleCnt="3"/>
      <dgm:spPr/>
    </dgm:pt>
    <dgm:pt modelId="{B042DD5F-F910-D641-9C28-D1F86E1DAE4D}" type="pres">
      <dgm:prSet presAssocID="{49944E54-8ECF-BB4A-825C-18A09D03E1A5}" presName="text2" presStyleLbl="fgAcc2" presStyleIdx="1" presStyleCnt="3">
        <dgm:presLayoutVars>
          <dgm:chPref val="3"/>
        </dgm:presLayoutVars>
      </dgm:prSet>
      <dgm:spPr/>
    </dgm:pt>
    <dgm:pt modelId="{D7D5FA06-C88F-054C-8496-871EAE438864}" type="pres">
      <dgm:prSet presAssocID="{49944E54-8ECF-BB4A-825C-18A09D03E1A5}" presName="hierChild3" presStyleCnt="0"/>
      <dgm:spPr/>
    </dgm:pt>
    <dgm:pt modelId="{943C5622-7574-F245-9ECF-D91AD89BF837}" type="pres">
      <dgm:prSet presAssocID="{58EFC704-488F-2546-A429-CC6D0BC99BE9}" presName="Name10" presStyleLbl="parChTrans1D2" presStyleIdx="2" presStyleCnt="3"/>
      <dgm:spPr/>
    </dgm:pt>
    <dgm:pt modelId="{88EBBCDD-98E8-F64A-B01D-C58775AE5B0B}" type="pres">
      <dgm:prSet presAssocID="{26CDEDD0-CAF5-C347-84B1-C1A1C6565F49}" presName="hierRoot2" presStyleCnt="0"/>
      <dgm:spPr/>
    </dgm:pt>
    <dgm:pt modelId="{42A12AB2-B3BE-1943-8289-F3B50D69CC6E}" type="pres">
      <dgm:prSet presAssocID="{26CDEDD0-CAF5-C347-84B1-C1A1C6565F49}" presName="composite2" presStyleCnt="0"/>
      <dgm:spPr/>
    </dgm:pt>
    <dgm:pt modelId="{F72E3608-E74C-334B-BA8D-D6C2EC24379E}" type="pres">
      <dgm:prSet presAssocID="{26CDEDD0-CAF5-C347-84B1-C1A1C6565F49}" presName="background2" presStyleLbl="node2" presStyleIdx="2" presStyleCnt="3"/>
      <dgm:spPr/>
    </dgm:pt>
    <dgm:pt modelId="{CBDA9E8E-879A-5B4E-8A3C-535896568F26}" type="pres">
      <dgm:prSet presAssocID="{26CDEDD0-CAF5-C347-84B1-C1A1C6565F49}" presName="text2" presStyleLbl="fgAcc2" presStyleIdx="2" presStyleCnt="3">
        <dgm:presLayoutVars>
          <dgm:chPref val="3"/>
        </dgm:presLayoutVars>
      </dgm:prSet>
      <dgm:spPr/>
    </dgm:pt>
    <dgm:pt modelId="{26AC1010-8BCD-3F48-830B-A329A3C1B0BD}" type="pres">
      <dgm:prSet presAssocID="{26CDEDD0-CAF5-C347-84B1-C1A1C6565F49}" presName="hierChild3" presStyleCnt="0"/>
      <dgm:spPr/>
    </dgm:pt>
  </dgm:ptLst>
  <dgm:cxnLst>
    <dgm:cxn modelId="{67FCA608-F8A6-D145-A9DB-184BEBAB92A3}" type="presOf" srcId="{56EDAF78-7F49-F940-BF26-E4384A3DB6EF}" destId="{39D8A03B-C574-5A4F-B5F4-12C8C1047461}" srcOrd="0" destOrd="0" presId="urn:microsoft.com/office/officeart/2005/8/layout/hierarchy1"/>
    <dgm:cxn modelId="{AFC6CA22-C919-0E4A-A328-B9AB0BFD5E2D}" srcId="{C6858160-9713-284D-A5EA-AF8F0203DC22}" destId="{5FEF563D-9414-2F42-B989-B0C5A06DD6B9}" srcOrd="0" destOrd="0" parTransId="{CF513F70-837F-7548-BE64-6081BDAC5AA8}" sibTransId="{757DFC73-2B71-7B44-9C77-421C3776478D}"/>
    <dgm:cxn modelId="{CED4F13E-CC68-E74C-82F9-9F43390E455A}" type="presOf" srcId="{C6858160-9713-284D-A5EA-AF8F0203DC22}" destId="{C3AC29AC-F0F8-A448-8412-A9C53043E828}" srcOrd="0" destOrd="0" presId="urn:microsoft.com/office/officeart/2005/8/layout/hierarchy1"/>
    <dgm:cxn modelId="{05B2C741-81B1-074D-9687-B5CABDD5C27F}" type="presOf" srcId="{CF513F70-837F-7548-BE64-6081BDAC5AA8}" destId="{E546AA4E-7CC3-164C-A50F-45888FC0BAFB}" srcOrd="0" destOrd="0" presId="urn:microsoft.com/office/officeart/2005/8/layout/hierarchy1"/>
    <dgm:cxn modelId="{5BEF5F44-47D1-E342-9BCD-C572BCEDDEFD}" type="presOf" srcId="{5FEF563D-9414-2F42-B989-B0C5A06DD6B9}" destId="{DD729FE7-EC83-2B4D-8EBA-9AF9774B7720}" srcOrd="0" destOrd="0" presId="urn:microsoft.com/office/officeart/2005/8/layout/hierarchy1"/>
    <dgm:cxn modelId="{847B5B59-158A-AB4F-9EAE-F664789C3A40}" type="presOf" srcId="{58EFC704-488F-2546-A429-CC6D0BC99BE9}" destId="{943C5622-7574-F245-9ECF-D91AD89BF837}" srcOrd="0" destOrd="0" presId="urn:microsoft.com/office/officeart/2005/8/layout/hierarchy1"/>
    <dgm:cxn modelId="{87A2DA69-F9B9-514A-B697-EB8FCF9B70F9}" type="presOf" srcId="{49944E54-8ECF-BB4A-825C-18A09D03E1A5}" destId="{B042DD5F-F910-D641-9C28-D1F86E1DAE4D}" srcOrd="0" destOrd="0" presId="urn:microsoft.com/office/officeart/2005/8/layout/hierarchy1"/>
    <dgm:cxn modelId="{1FF3786A-BA57-4D46-8B3B-A43A1D3D21D1}" srcId="{C6858160-9713-284D-A5EA-AF8F0203DC22}" destId="{26CDEDD0-CAF5-C347-84B1-C1A1C6565F49}" srcOrd="2" destOrd="0" parTransId="{58EFC704-488F-2546-A429-CC6D0BC99BE9}" sibTransId="{9A4CE159-7C25-FE45-BFE9-072368C58A3E}"/>
    <dgm:cxn modelId="{DB75448E-36AF-084C-9C39-24B201CAC4B7}" type="presOf" srcId="{DA0A3053-DE32-C24F-B3CB-62451660E6A0}" destId="{7F7838BA-E20F-2B47-9AFD-54B12BB07736}" srcOrd="0" destOrd="0" presId="urn:microsoft.com/office/officeart/2005/8/layout/hierarchy1"/>
    <dgm:cxn modelId="{F9C416C8-7371-7A48-8323-6017E2B851BE}" srcId="{C6858160-9713-284D-A5EA-AF8F0203DC22}" destId="{49944E54-8ECF-BB4A-825C-18A09D03E1A5}" srcOrd="1" destOrd="0" parTransId="{DA0A3053-DE32-C24F-B3CB-62451660E6A0}" sibTransId="{39A01271-EC37-174C-8D0D-3FDE77274E5F}"/>
    <dgm:cxn modelId="{24F362E9-C433-C848-ADF0-900C471AD59C}" srcId="{56EDAF78-7F49-F940-BF26-E4384A3DB6EF}" destId="{C6858160-9713-284D-A5EA-AF8F0203DC22}" srcOrd="0" destOrd="0" parTransId="{26384838-6B0F-8944-8CD7-F1D9196D5305}" sibTransId="{DC75E1F0-17EE-D24D-B5F9-5629AD69D4EB}"/>
    <dgm:cxn modelId="{86B911F7-F735-FA41-8457-746CD59C4FFA}" type="presOf" srcId="{26CDEDD0-CAF5-C347-84B1-C1A1C6565F49}" destId="{CBDA9E8E-879A-5B4E-8A3C-535896568F26}" srcOrd="0" destOrd="0" presId="urn:microsoft.com/office/officeart/2005/8/layout/hierarchy1"/>
    <dgm:cxn modelId="{B3639CBA-3EE3-9A49-8E37-971321306068}" type="presParOf" srcId="{39D8A03B-C574-5A4F-B5F4-12C8C1047461}" destId="{C92DB6C5-EA68-E844-8311-7C9A0D543DE9}" srcOrd="0" destOrd="0" presId="urn:microsoft.com/office/officeart/2005/8/layout/hierarchy1"/>
    <dgm:cxn modelId="{A18D5A37-E341-E54A-A48D-25E7D3ACF86C}" type="presParOf" srcId="{C92DB6C5-EA68-E844-8311-7C9A0D543DE9}" destId="{F43376E8-2346-2741-9708-704A42302AC4}" srcOrd="0" destOrd="0" presId="urn:microsoft.com/office/officeart/2005/8/layout/hierarchy1"/>
    <dgm:cxn modelId="{7F1CA6AF-64FC-B44B-91F0-5807D4BCCFA5}" type="presParOf" srcId="{F43376E8-2346-2741-9708-704A42302AC4}" destId="{402702B3-B619-4B46-A396-28B09522F9D0}" srcOrd="0" destOrd="0" presId="urn:microsoft.com/office/officeart/2005/8/layout/hierarchy1"/>
    <dgm:cxn modelId="{BE72CB83-22B5-8243-8DCF-619BFB93B039}" type="presParOf" srcId="{F43376E8-2346-2741-9708-704A42302AC4}" destId="{C3AC29AC-F0F8-A448-8412-A9C53043E828}" srcOrd="1" destOrd="0" presId="urn:microsoft.com/office/officeart/2005/8/layout/hierarchy1"/>
    <dgm:cxn modelId="{89C1C1FB-BD75-F541-B2AF-2AB8CA0DBFD0}" type="presParOf" srcId="{C92DB6C5-EA68-E844-8311-7C9A0D543DE9}" destId="{E0320AD8-7F8A-4649-813D-F4C4DB86D00D}" srcOrd="1" destOrd="0" presId="urn:microsoft.com/office/officeart/2005/8/layout/hierarchy1"/>
    <dgm:cxn modelId="{79D30C45-8D3E-D64C-A748-DB60A9087CC7}" type="presParOf" srcId="{E0320AD8-7F8A-4649-813D-F4C4DB86D00D}" destId="{E546AA4E-7CC3-164C-A50F-45888FC0BAFB}" srcOrd="0" destOrd="0" presId="urn:microsoft.com/office/officeart/2005/8/layout/hierarchy1"/>
    <dgm:cxn modelId="{FC62EF13-B150-E74C-BD00-A80D21082938}" type="presParOf" srcId="{E0320AD8-7F8A-4649-813D-F4C4DB86D00D}" destId="{49EDB4EA-FE50-1343-83B1-554E9145B5F2}" srcOrd="1" destOrd="0" presId="urn:microsoft.com/office/officeart/2005/8/layout/hierarchy1"/>
    <dgm:cxn modelId="{B4304659-5579-0341-832F-EE20E0E94719}" type="presParOf" srcId="{49EDB4EA-FE50-1343-83B1-554E9145B5F2}" destId="{F82EA598-C564-CC42-9F42-C4AA2305F270}" srcOrd="0" destOrd="0" presId="urn:microsoft.com/office/officeart/2005/8/layout/hierarchy1"/>
    <dgm:cxn modelId="{E5BFFB1C-A69F-9C49-AD33-CF293FAC0038}" type="presParOf" srcId="{F82EA598-C564-CC42-9F42-C4AA2305F270}" destId="{7D5A29E6-42DE-9D4C-96AA-9BAFEE21E65A}" srcOrd="0" destOrd="0" presId="urn:microsoft.com/office/officeart/2005/8/layout/hierarchy1"/>
    <dgm:cxn modelId="{7A3CBEA9-8834-A944-BB6C-FF5D17487352}" type="presParOf" srcId="{F82EA598-C564-CC42-9F42-C4AA2305F270}" destId="{DD729FE7-EC83-2B4D-8EBA-9AF9774B7720}" srcOrd="1" destOrd="0" presId="urn:microsoft.com/office/officeart/2005/8/layout/hierarchy1"/>
    <dgm:cxn modelId="{FAA5D83E-60DA-0347-A560-EC10B7957D21}" type="presParOf" srcId="{49EDB4EA-FE50-1343-83B1-554E9145B5F2}" destId="{B0C65C49-0E15-FF44-ADD6-4D32EDAB1734}" srcOrd="1" destOrd="0" presId="urn:microsoft.com/office/officeart/2005/8/layout/hierarchy1"/>
    <dgm:cxn modelId="{084D7B6E-B5DF-F14B-A860-05EF3ED52549}" type="presParOf" srcId="{E0320AD8-7F8A-4649-813D-F4C4DB86D00D}" destId="{7F7838BA-E20F-2B47-9AFD-54B12BB07736}" srcOrd="2" destOrd="0" presId="urn:microsoft.com/office/officeart/2005/8/layout/hierarchy1"/>
    <dgm:cxn modelId="{493A7D6A-E03F-6D49-93D5-C1BE518C0EC2}" type="presParOf" srcId="{E0320AD8-7F8A-4649-813D-F4C4DB86D00D}" destId="{F412280F-0A53-164B-8258-090FB03C1313}" srcOrd="3" destOrd="0" presId="urn:microsoft.com/office/officeart/2005/8/layout/hierarchy1"/>
    <dgm:cxn modelId="{93B7B0E4-2F33-B34F-A757-E25BCA831073}" type="presParOf" srcId="{F412280F-0A53-164B-8258-090FB03C1313}" destId="{59882383-9B2D-004C-A87B-43B3090E10E3}" srcOrd="0" destOrd="0" presId="urn:microsoft.com/office/officeart/2005/8/layout/hierarchy1"/>
    <dgm:cxn modelId="{DEB81D74-BCC8-EB4F-B98A-73B5B0A88CFE}" type="presParOf" srcId="{59882383-9B2D-004C-A87B-43B3090E10E3}" destId="{D04DB46E-2A4D-434C-82BD-4CDBDFE3EFE2}" srcOrd="0" destOrd="0" presId="urn:microsoft.com/office/officeart/2005/8/layout/hierarchy1"/>
    <dgm:cxn modelId="{B7B62264-75AB-424D-AF6B-C9BC92C49EDD}" type="presParOf" srcId="{59882383-9B2D-004C-A87B-43B3090E10E3}" destId="{B042DD5F-F910-D641-9C28-D1F86E1DAE4D}" srcOrd="1" destOrd="0" presId="urn:microsoft.com/office/officeart/2005/8/layout/hierarchy1"/>
    <dgm:cxn modelId="{22CE3E85-39FD-474B-9BA1-54F9474244AC}" type="presParOf" srcId="{F412280F-0A53-164B-8258-090FB03C1313}" destId="{D7D5FA06-C88F-054C-8496-871EAE438864}" srcOrd="1" destOrd="0" presId="urn:microsoft.com/office/officeart/2005/8/layout/hierarchy1"/>
    <dgm:cxn modelId="{91137977-150D-E04F-95B3-1C58EFE540D8}" type="presParOf" srcId="{E0320AD8-7F8A-4649-813D-F4C4DB86D00D}" destId="{943C5622-7574-F245-9ECF-D91AD89BF837}" srcOrd="4" destOrd="0" presId="urn:microsoft.com/office/officeart/2005/8/layout/hierarchy1"/>
    <dgm:cxn modelId="{85B0B689-338B-964D-A0BE-846AAC7855F9}" type="presParOf" srcId="{E0320AD8-7F8A-4649-813D-F4C4DB86D00D}" destId="{88EBBCDD-98E8-F64A-B01D-C58775AE5B0B}" srcOrd="5" destOrd="0" presId="urn:microsoft.com/office/officeart/2005/8/layout/hierarchy1"/>
    <dgm:cxn modelId="{4A8CB714-C317-3747-8AA4-58A7B5747D49}" type="presParOf" srcId="{88EBBCDD-98E8-F64A-B01D-C58775AE5B0B}" destId="{42A12AB2-B3BE-1943-8289-F3B50D69CC6E}" srcOrd="0" destOrd="0" presId="urn:microsoft.com/office/officeart/2005/8/layout/hierarchy1"/>
    <dgm:cxn modelId="{A132ABE9-458E-5745-AB03-35DCF4D1AB57}" type="presParOf" srcId="{42A12AB2-B3BE-1943-8289-F3B50D69CC6E}" destId="{F72E3608-E74C-334B-BA8D-D6C2EC24379E}" srcOrd="0" destOrd="0" presId="urn:microsoft.com/office/officeart/2005/8/layout/hierarchy1"/>
    <dgm:cxn modelId="{920EDA63-DFFB-2445-BC2C-1E3A3BE16EB3}" type="presParOf" srcId="{42A12AB2-B3BE-1943-8289-F3B50D69CC6E}" destId="{CBDA9E8E-879A-5B4E-8A3C-535896568F26}" srcOrd="1" destOrd="0" presId="urn:microsoft.com/office/officeart/2005/8/layout/hierarchy1"/>
    <dgm:cxn modelId="{7FDADCD4-7D06-874D-BC1E-EDC186579478}" type="presParOf" srcId="{88EBBCDD-98E8-F64A-B01D-C58775AE5B0B}" destId="{26AC1010-8BCD-3F48-830B-A329A3C1B0BD}"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3C5622-7574-F245-9ECF-D91AD89BF837}">
      <dsp:nvSpPr>
        <dsp:cNvPr id="0" name=""/>
        <dsp:cNvSpPr/>
      </dsp:nvSpPr>
      <dsp:spPr>
        <a:xfrm>
          <a:off x="3764756" y="2081349"/>
          <a:ext cx="2671762" cy="635758"/>
        </a:xfrm>
        <a:custGeom>
          <a:avLst/>
          <a:gdLst/>
          <a:ahLst/>
          <a:cxnLst/>
          <a:rect l="0" t="0" r="0" b="0"/>
          <a:pathLst>
            <a:path>
              <a:moveTo>
                <a:pt x="0" y="0"/>
              </a:moveTo>
              <a:lnTo>
                <a:pt x="0" y="433250"/>
              </a:lnTo>
              <a:lnTo>
                <a:pt x="2671762" y="433250"/>
              </a:lnTo>
              <a:lnTo>
                <a:pt x="2671762" y="635758"/>
              </a:lnTo>
            </a:path>
          </a:pathLst>
        </a:custGeom>
        <a:noFill/>
        <a:ln w="10000"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F7838BA-E20F-2B47-9AFD-54B12BB07736}">
      <dsp:nvSpPr>
        <dsp:cNvPr id="0" name=""/>
        <dsp:cNvSpPr/>
      </dsp:nvSpPr>
      <dsp:spPr>
        <a:xfrm>
          <a:off x="3719036" y="2081349"/>
          <a:ext cx="91440" cy="635758"/>
        </a:xfrm>
        <a:custGeom>
          <a:avLst/>
          <a:gdLst/>
          <a:ahLst/>
          <a:cxnLst/>
          <a:rect l="0" t="0" r="0" b="0"/>
          <a:pathLst>
            <a:path>
              <a:moveTo>
                <a:pt x="45720" y="0"/>
              </a:moveTo>
              <a:lnTo>
                <a:pt x="45720" y="635758"/>
              </a:lnTo>
            </a:path>
          </a:pathLst>
        </a:custGeom>
        <a:noFill/>
        <a:ln w="10000"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546AA4E-7CC3-164C-A50F-45888FC0BAFB}">
      <dsp:nvSpPr>
        <dsp:cNvPr id="0" name=""/>
        <dsp:cNvSpPr/>
      </dsp:nvSpPr>
      <dsp:spPr>
        <a:xfrm>
          <a:off x="1092993" y="2081349"/>
          <a:ext cx="2671762" cy="635758"/>
        </a:xfrm>
        <a:custGeom>
          <a:avLst/>
          <a:gdLst/>
          <a:ahLst/>
          <a:cxnLst/>
          <a:rect l="0" t="0" r="0" b="0"/>
          <a:pathLst>
            <a:path>
              <a:moveTo>
                <a:pt x="2671762" y="0"/>
              </a:moveTo>
              <a:lnTo>
                <a:pt x="2671762" y="433250"/>
              </a:lnTo>
              <a:lnTo>
                <a:pt x="0" y="433250"/>
              </a:lnTo>
              <a:lnTo>
                <a:pt x="0" y="635758"/>
              </a:lnTo>
            </a:path>
          </a:pathLst>
        </a:custGeom>
        <a:noFill/>
        <a:ln w="10000"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02702B3-B619-4B46-A396-28B09522F9D0}">
      <dsp:nvSpPr>
        <dsp:cNvPr id="0" name=""/>
        <dsp:cNvSpPr/>
      </dsp:nvSpPr>
      <dsp:spPr>
        <a:xfrm>
          <a:off x="2671762" y="693247"/>
          <a:ext cx="2185987" cy="1388102"/>
        </a:xfrm>
        <a:prstGeom prst="roundRect">
          <a:avLst>
            <a:gd name="adj" fmla="val 10000"/>
          </a:avLst>
        </a:prstGeom>
        <a:gradFill rotWithShape="0">
          <a:gsLst>
            <a:gs pos="0">
              <a:schemeClr val="accent1">
                <a:hueOff val="0"/>
                <a:satOff val="0"/>
                <a:lumOff val="0"/>
                <a:alphaOff val="0"/>
                <a:tint val="75000"/>
                <a:shade val="85000"/>
                <a:satMod val="230000"/>
              </a:schemeClr>
            </a:gs>
            <a:gs pos="25000">
              <a:schemeClr val="accent1">
                <a:hueOff val="0"/>
                <a:satOff val="0"/>
                <a:lumOff val="0"/>
                <a:alphaOff val="0"/>
                <a:tint val="90000"/>
                <a:shade val="70000"/>
                <a:satMod val="220000"/>
              </a:schemeClr>
            </a:gs>
            <a:gs pos="50000">
              <a:schemeClr val="accent1">
                <a:hueOff val="0"/>
                <a:satOff val="0"/>
                <a:lumOff val="0"/>
                <a:alphaOff val="0"/>
                <a:tint val="90000"/>
                <a:shade val="58000"/>
                <a:satMod val="225000"/>
              </a:schemeClr>
            </a:gs>
            <a:gs pos="65000">
              <a:schemeClr val="accent1">
                <a:hueOff val="0"/>
                <a:satOff val="0"/>
                <a:lumOff val="0"/>
                <a:alphaOff val="0"/>
                <a:tint val="90000"/>
                <a:shade val="58000"/>
                <a:satMod val="225000"/>
              </a:schemeClr>
            </a:gs>
            <a:gs pos="80000">
              <a:schemeClr val="accent1">
                <a:hueOff val="0"/>
                <a:satOff val="0"/>
                <a:lumOff val="0"/>
                <a:alphaOff val="0"/>
                <a:tint val="90000"/>
                <a:shade val="69000"/>
                <a:satMod val="220000"/>
              </a:schemeClr>
            </a:gs>
            <a:gs pos="100000">
              <a:schemeClr val="accent1">
                <a:hueOff val="0"/>
                <a:satOff val="0"/>
                <a:lumOff val="0"/>
                <a:alphaOff val="0"/>
                <a:tint val="77000"/>
                <a:shade val="80000"/>
                <a:satMod val="230000"/>
              </a:schemeClr>
            </a:gs>
          </a:gsLst>
          <a:lin ang="5400000" scaled="1"/>
        </a:gradFill>
        <a:ln>
          <a:noFill/>
        </a:ln>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dsp:spPr>
      <dsp:style>
        <a:lnRef idx="0">
          <a:scrgbClr r="0" g="0" b="0"/>
        </a:lnRef>
        <a:fillRef idx="3">
          <a:scrgbClr r="0" g="0" b="0"/>
        </a:fillRef>
        <a:effectRef idx="2">
          <a:scrgbClr r="0" g="0" b="0"/>
        </a:effectRef>
        <a:fontRef idx="minor">
          <a:schemeClr val="lt1"/>
        </a:fontRef>
      </dsp:style>
    </dsp:sp>
    <dsp:sp modelId="{C3AC29AC-F0F8-A448-8412-A9C53043E828}">
      <dsp:nvSpPr>
        <dsp:cNvPr id="0" name=""/>
        <dsp:cNvSpPr/>
      </dsp:nvSpPr>
      <dsp:spPr>
        <a:xfrm>
          <a:off x="2914650" y="923990"/>
          <a:ext cx="2185987" cy="1388102"/>
        </a:xfrm>
        <a:prstGeom prst="roundRect">
          <a:avLst>
            <a:gd name="adj" fmla="val 10000"/>
          </a:avLst>
        </a:prstGeom>
        <a:solidFill>
          <a:schemeClr val="lt1">
            <a:alpha val="90000"/>
            <a:hueOff val="0"/>
            <a:satOff val="0"/>
            <a:lumOff val="0"/>
            <a:alphaOff val="0"/>
          </a:schemeClr>
        </a:solidFill>
        <a:ln w="10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zh-TW" altLang="en-US" sz="2300" kern="1200" dirty="0">
              <a:latin typeface="Microsoft JhengHei" charset="-120"/>
              <a:ea typeface="Microsoft JhengHei" charset="-120"/>
              <a:cs typeface="Microsoft JhengHei" charset="-120"/>
            </a:rPr>
            <a:t>人工智慧在智慧家庭</a:t>
          </a:r>
        </a:p>
      </dsp:txBody>
      <dsp:txXfrm>
        <a:off x="2955306" y="964646"/>
        <a:ext cx="2104675" cy="1306790"/>
      </dsp:txXfrm>
    </dsp:sp>
    <dsp:sp modelId="{7D5A29E6-42DE-9D4C-96AA-9BAFEE21E65A}">
      <dsp:nvSpPr>
        <dsp:cNvPr id="0" name=""/>
        <dsp:cNvSpPr/>
      </dsp:nvSpPr>
      <dsp:spPr>
        <a:xfrm>
          <a:off x="0" y="2717107"/>
          <a:ext cx="2185987" cy="1388102"/>
        </a:xfrm>
        <a:prstGeom prst="roundRect">
          <a:avLst>
            <a:gd name="adj" fmla="val 10000"/>
          </a:avLst>
        </a:prstGeom>
        <a:gradFill rotWithShape="0">
          <a:gsLst>
            <a:gs pos="0">
              <a:schemeClr val="accent1">
                <a:hueOff val="0"/>
                <a:satOff val="0"/>
                <a:lumOff val="0"/>
                <a:alphaOff val="0"/>
                <a:tint val="75000"/>
                <a:shade val="85000"/>
                <a:satMod val="230000"/>
              </a:schemeClr>
            </a:gs>
            <a:gs pos="25000">
              <a:schemeClr val="accent1">
                <a:hueOff val="0"/>
                <a:satOff val="0"/>
                <a:lumOff val="0"/>
                <a:alphaOff val="0"/>
                <a:tint val="90000"/>
                <a:shade val="70000"/>
                <a:satMod val="220000"/>
              </a:schemeClr>
            </a:gs>
            <a:gs pos="50000">
              <a:schemeClr val="accent1">
                <a:hueOff val="0"/>
                <a:satOff val="0"/>
                <a:lumOff val="0"/>
                <a:alphaOff val="0"/>
                <a:tint val="90000"/>
                <a:shade val="58000"/>
                <a:satMod val="225000"/>
              </a:schemeClr>
            </a:gs>
            <a:gs pos="65000">
              <a:schemeClr val="accent1">
                <a:hueOff val="0"/>
                <a:satOff val="0"/>
                <a:lumOff val="0"/>
                <a:alphaOff val="0"/>
                <a:tint val="90000"/>
                <a:shade val="58000"/>
                <a:satMod val="225000"/>
              </a:schemeClr>
            </a:gs>
            <a:gs pos="80000">
              <a:schemeClr val="accent1">
                <a:hueOff val="0"/>
                <a:satOff val="0"/>
                <a:lumOff val="0"/>
                <a:alphaOff val="0"/>
                <a:tint val="90000"/>
                <a:shade val="69000"/>
                <a:satMod val="220000"/>
              </a:schemeClr>
            </a:gs>
            <a:gs pos="100000">
              <a:schemeClr val="accent1">
                <a:hueOff val="0"/>
                <a:satOff val="0"/>
                <a:lumOff val="0"/>
                <a:alphaOff val="0"/>
                <a:tint val="77000"/>
                <a:shade val="80000"/>
                <a:satMod val="230000"/>
              </a:schemeClr>
            </a:gs>
          </a:gsLst>
          <a:lin ang="5400000" scaled="1"/>
        </a:gradFill>
        <a:ln>
          <a:noFill/>
        </a:ln>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dsp:spPr>
      <dsp:style>
        <a:lnRef idx="0">
          <a:scrgbClr r="0" g="0" b="0"/>
        </a:lnRef>
        <a:fillRef idx="3">
          <a:scrgbClr r="0" g="0" b="0"/>
        </a:fillRef>
        <a:effectRef idx="2">
          <a:scrgbClr r="0" g="0" b="0"/>
        </a:effectRef>
        <a:fontRef idx="minor">
          <a:schemeClr val="lt1"/>
        </a:fontRef>
      </dsp:style>
    </dsp:sp>
    <dsp:sp modelId="{DD729FE7-EC83-2B4D-8EBA-9AF9774B7720}">
      <dsp:nvSpPr>
        <dsp:cNvPr id="0" name=""/>
        <dsp:cNvSpPr/>
      </dsp:nvSpPr>
      <dsp:spPr>
        <a:xfrm>
          <a:off x="242887" y="2947850"/>
          <a:ext cx="2185987" cy="1388102"/>
        </a:xfrm>
        <a:prstGeom prst="roundRect">
          <a:avLst>
            <a:gd name="adj" fmla="val 10000"/>
          </a:avLst>
        </a:prstGeom>
        <a:solidFill>
          <a:schemeClr val="lt1">
            <a:alpha val="90000"/>
            <a:hueOff val="0"/>
            <a:satOff val="0"/>
            <a:lumOff val="0"/>
            <a:alphaOff val="0"/>
          </a:schemeClr>
        </a:solidFill>
        <a:ln w="10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altLang="zh-TW" sz="2300" kern="1200" dirty="0">
              <a:latin typeface="Microsoft JhengHei" charset="-120"/>
              <a:ea typeface="Microsoft JhengHei" charset="-120"/>
              <a:cs typeface="Microsoft JhengHei" charset="-120"/>
            </a:rPr>
            <a:t>Gateway</a:t>
          </a:r>
          <a:endParaRPr lang="zh-TW" altLang="en-US" sz="2300" kern="1200" dirty="0">
            <a:latin typeface="Microsoft JhengHei" charset="-120"/>
            <a:ea typeface="Microsoft JhengHei" charset="-120"/>
            <a:cs typeface="Microsoft JhengHei" charset="-120"/>
          </a:endParaRPr>
        </a:p>
        <a:p>
          <a:pPr marL="0" lvl="0" indent="0" algn="ctr" defTabSz="1022350">
            <a:lnSpc>
              <a:spcPct val="90000"/>
            </a:lnSpc>
            <a:spcBef>
              <a:spcPct val="0"/>
            </a:spcBef>
            <a:spcAft>
              <a:spcPct val="35000"/>
            </a:spcAft>
            <a:buNone/>
          </a:pPr>
          <a:r>
            <a:rPr lang="zh-TW" altLang="en-US" sz="2300" kern="1200" dirty="0">
              <a:latin typeface="Microsoft JhengHei" charset="-120"/>
              <a:ea typeface="Microsoft JhengHei" charset="-120"/>
              <a:cs typeface="Microsoft JhengHei" charset="-120"/>
            </a:rPr>
            <a:t>智慧中樞</a:t>
          </a:r>
        </a:p>
      </dsp:txBody>
      <dsp:txXfrm>
        <a:off x="283543" y="2988506"/>
        <a:ext cx="2104675" cy="1306790"/>
      </dsp:txXfrm>
    </dsp:sp>
    <dsp:sp modelId="{D04DB46E-2A4D-434C-82BD-4CDBDFE3EFE2}">
      <dsp:nvSpPr>
        <dsp:cNvPr id="0" name=""/>
        <dsp:cNvSpPr/>
      </dsp:nvSpPr>
      <dsp:spPr>
        <a:xfrm>
          <a:off x="2671762" y="2717107"/>
          <a:ext cx="2185987" cy="1388102"/>
        </a:xfrm>
        <a:prstGeom prst="roundRect">
          <a:avLst>
            <a:gd name="adj" fmla="val 10000"/>
          </a:avLst>
        </a:prstGeom>
        <a:gradFill rotWithShape="0">
          <a:gsLst>
            <a:gs pos="0">
              <a:schemeClr val="accent1">
                <a:hueOff val="0"/>
                <a:satOff val="0"/>
                <a:lumOff val="0"/>
                <a:alphaOff val="0"/>
                <a:tint val="75000"/>
                <a:shade val="85000"/>
                <a:satMod val="230000"/>
              </a:schemeClr>
            </a:gs>
            <a:gs pos="25000">
              <a:schemeClr val="accent1">
                <a:hueOff val="0"/>
                <a:satOff val="0"/>
                <a:lumOff val="0"/>
                <a:alphaOff val="0"/>
                <a:tint val="90000"/>
                <a:shade val="70000"/>
                <a:satMod val="220000"/>
              </a:schemeClr>
            </a:gs>
            <a:gs pos="50000">
              <a:schemeClr val="accent1">
                <a:hueOff val="0"/>
                <a:satOff val="0"/>
                <a:lumOff val="0"/>
                <a:alphaOff val="0"/>
                <a:tint val="90000"/>
                <a:shade val="58000"/>
                <a:satMod val="225000"/>
              </a:schemeClr>
            </a:gs>
            <a:gs pos="65000">
              <a:schemeClr val="accent1">
                <a:hueOff val="0"/>
                <a:satOff val="0"/>
                <a:lumOff val="0"/>
                <a:alphaOff val="0"/>
                <a:tint val="90000"/>
                <a:shade val="58000"/>
                <a:satMod val="225000"/>
              </a:schemeClr>
            </a:gs>
            <a:gs pos="80000">
              <a:schemeClr val="accent1">
                <a:hueOff val="0"/>
                <a:satOff val="0"/>
                <a:lumOff val="0"/>
                <a:alphaOff val="0"/>
                <a:tint val="90000"/>
                <a:shade val="69000"/>
                <a:satMod val="220000"/>
              </a:schemeClr>
            </a:gs>
            <a:gs pos="100000">
              <a:schemeClr val="accent1">
                <a:hueOff val="0"/>
                <a:satOff val="0"/>
                <a:lumOff val="0"/>
                <a:alphaOff val="0"/>
                <a:tint val="77000"/>
                <a:shade val="80000"/>
                <a:satMod val="230000"/>
              </a:schemeClr>
            </a:gs>
          </a:gsLst>
          <a:lin ang="5400000" scaled="1"/>
        </a:gradFill>
        <a:ln>
          <a:noFill/>
        </a:ln>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dsp:spPr>
      <dsp:style>
        <a:lnRef idx="0">
          <a:scrgbClr r="0" g="0" b="0"/>
        </a:lnRef>
        <a:fillRef idx="3">
          <a:scrgbClr r="0" g="0" b="0"/>
        </a:fillRef>
        <a:effectRef idx="2">
          <a:scrgbClr r="0" g="0" b="0"/>
        </a:effectRef>
        <a:fontRef idx="minor">
          <a:schemeClr val="lt1"/>
        </a:fontRef>
      </dsp:style>
    </dsp:sp>
    <dsp:sp modelId="{B042DD5F-F910-D641-9C28-D1F86E1DAE4D}">
      <dsp:nvSpPr>
        <dsp:cNvPr id="0" name=""/>
        <dsp:cNvSpPr/>
      </dsp:nvSpPr>
      <dsp:spPr>
        <a:xfrm>
          <a:off x="2914650" y="2947850"/>
          <a:ext cx="2185987" cy="1388102"/>
        </a:xfrm>
        <a:prstGeom prst="roundRect">
          <a:avLst>
            <a:gd name="adj" fmla="val 10000"/>
          </a:avLst>
        </a:prstGeom>
        <a:solidFill>
          <a:schemeClr val="lt1">
            <a:alpha val="90000"/>
            <a:hueOff val="0"/>
            <a:satOff val="0"/>
            <a:lumOff val="0"/>
            <a:alphaOff val="0"/>
          </a:schemeClr>
        </a:solidFill>
        <a:ln w="10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zh-TW" altLang="en-US" sz="2300" kern="1200" dirty="0">
              <a:latin typeface="Microsoft JhengHei" charset="-120"/>
              <a:ea typeface="Microsoft JhengHei" charset="-120"/>
              <a:cs typeface="Microsoft JhengHei" charset="-120"/>
            </a:rPr>
            <a:t>智慧家庭</a:t>
          </a:r>
        </a:p>
        <a:p>
          <a:pPr marL="0" lvl="0" indent="0" algn="ctr" defTabSz="1022350">
            <a:lnSpc>
              <a:spcPct val="90000"/>
            </a:lnSpc>
            <a:spcBef>
              <a:spcPct val="0"/>
            </a:spcBef>
            <a:spcAft>
              <a:spcPct val="35000"/>
            </a:spcAft>
            <a:buNone/>
          </a:pPr>
          <a:r>
            <a:rPr lang="zh-TW" altLang="en-US" sz="2300" kern="1200" dirty="0">
              <a:latin typeface="Microsoft JhengHei" charset="-120"/>
              <a:ea typeface="Microsoft JhengHei" charset="-120"/>
              <a:cs typeface="Microsoft JhengHei" charset="-120"/>
            </a:rPr>
            <a:t>周邊設備</a:t>
          </a:r>
        </a:p>
      </dsp:txBody>
      <dsp:txXfrm>
        <a:off x="2955306" y="2988506"/>
        <a:ext cx="2104675" cy="1306790"/>
      </dsp:txXfrm>
    </dsp:sp>
    <dsp:sp modelId="{F72E3608-E74C-334B-BA8D-D6C2EC24379E}">
      <dsp:nvSpPr>
        <dsp:cNvPr id="0" name=""/>
        <dsp:cNvSpPr/>
      </dsp:nvSpPr>
      <dsp:spPr>
        <a:xfrm>
          <a:off x="5343524" y="2717107"/>
          <a:ext cx="2185987" cy="1388102"/>
        </a:xfrm>
        <a:prstGeom prst="roundRect">
          <a:avLst>
            <a:gd name="adj" fmla="val 10000"/>
          </a:avLst>
        </a:prstGeom>
        <a:gradFill rotWithShape="0">
          <a:gsLst>
            <a:gs pos="0">
              <a:schemeClr val="accent1">
                <a:hueOff val="0"/>
                <a:satOff val="0"/>
                <a:lumOff val="0"/>
                <a:alphaOff val="0"/>
                <a:tint val="75000"/>
                <a:shade val="85000"/>
                <a:satMod val="230000"/>
              </a:schemeClr>
            </a:gs>
            <a:gs pos="25000">
              <a:schemeClr val="accent1">
                <a:hueOff val="0"/>
                <a:satOff val="0"/>
                <a:lumOff val="0"/>
                <a:alphaOff val="0"/>
                <a:tint val="90000"/>
                <a:shade val="70000"/>
                <a:satMod val="220000"/>
              </a:schemeClr>
            </a:gs>
            <a:gs pos="50000">
              <a:schemeClr val="accent1">
                <a:hueOff val="0"/>
                <a:satOff val="0"/>
                <a:lumOff val="0"/>
                <a:alphaOff val="0"/>
                <a:tint val="90000"/>
                <a:shade val="58000"/>
                <a:satMod val="225000"/>
              </a:schemeClr>
            </a:gs>
            <a:gs pos="65000">
              <a:schemeClr val="accent1">
                <a:hueOff val="0"/>
                <a:satOff val="0"/>
                <a:lumOff val="0"/>
                <a:alphaOff val="0"/>
                <a:tint val="90000"/>
                <a:shade val="58000"/>
                <a:satMod val="225000"/>
              </a:schemeClr>
            </a:gs>
            <a:gs pos="80000">
              <a:schemeClr val="accent1">
                <a:hueOff val="0"/>
                <a:satOff val="0"/>
                <a:lumOff val="0"/>
                <a:alphaOff val="0"/>
                <a:tint val="90000"/>
                <a:shade val="69000"/>
                <a:satMod val="220000"/>
              </a:schemeClr>
            </a:gs>
            <a:gs pos="100000">
              <a:schemeClr val="accent1">
                <a:hueOff val="0"/>
                <a:satOff val="0"/>
                <a:lumOff val="0"/>
                <a:alphaOff val="0"/>
                <a:tint val="77000"/>
                <a:shade val="80000"/>
                <a:satMod val="230000"/>
              </a:schemeClr>
            </a:gs>
          </a:gsLst>
          <a:lin ang="5400000" scaled="1"/>
        </a:gradFill>
        <a:ln>
          <a:noFill/>
        </a:ln>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dsp:spPr>
      <dsp:style>
        <a:lnRef idx="0">
          <a:scrgbClr r="0" g="0" b="0"/>
        </a:lnRef>
        <a:fillRef idx="3">
          <a:scrgbClr r="0" g="0" b="0"/>
        </a:fillRef>
        <a:effectRef idx="2">
          <a:scrgbClr r="0" g="0" b="0"/>
        </a:effectRef>
        <a:fontRef idx="minor">
          <a:schemeClr val="lt1"/>
        </a:fontRef>
      </dsp:style>
    </dsp:sp>
    <dsp:sp modelId="{CBDA9E8E-879A-5B4E-8A3C-535896568F26}">
      <dsp:nvSpPr>
        <dsp:cNvPr id="0" name=""/>
        <dsp:cNvSpPr/>
      </dsp:nvSpPr>
      <dsp:spPr>
        <a:xfrm>
          <a:off x="5586412" y="2947850"/>
          <a:ext cx="2185987" cy="1388102"/>
        </a:xfrm>
        <a:prstGeom prst="roundRect">
          <a:avLst>
            <a:gd name="adj" fmla="val 10000"/>
          </a:avLst>
        </a:prstGeom>
        <a:solidFill>
          <a:schemeClr val="lt1">
            <a:alpha val="90000"/>
            <a:hueOff val="0"/>
            <a:satOff val="0"/>
            <a:lumOff val="0"/>
            <a:alphaOff val="0"/>
          </a:schemeClr>
        </a:solidFill>
        <a:ln w="10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zh-TW" altLang="en-US" sz="2300" kern="1200" dirty="0">
              <a:latin typeface="Microsoft JhengHei" charset="-120"/>
              <a:ea typeface="Microsoft JhengHei" charset="-120"/>
              <a:cs typeface="Microsoft JhengHei" charset="-120"/>
            </a:rPr>
            <a:t>家庭用</a:t>
          </a:r>
        </a:p>
        <a:p>
          <a:pPr marL="0" lvl="0" indent="0" algn="ctr" defTabSz="1022350">
            <a:lnSpc>
              <a:spcPct val="90000"/>
            </a:lnSpc>
            <a:spcBef>
              <a:spcPct val="0"/>
            </a:spcBef>
            <a:spcAft>
              <a:spcPct val="35000"/>
            </a:spcAft>
            <a:buNone/>
          </a:pPr>
          <a:r>
            <a:rPr lang="zh-TW" altLang="en-US" sz="2300" kern="1200" dirty="0">
              <a:latin typeface="Microsoft JhengHei" charset="-120"/>
              <a:ea typeface="Microsoft JhengHei" charset="-120"/>
              <a:cs typeface="Microsoft JhengHei" charset="-120"/>
            </a:rPr>
            <a:t>機器人</a:t>
          </a:r>
        </a:p>
      </dsp:txBody>
      <dsp:txXfrm>
        <a:off x="5627068" y="2988506"/>
        <a:ext cx="2104675" cy="130679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png>
</file>

<file path=ppt/media/image19.png>
</file>

<file path=ppt/media/image2.jpeg>
</file>

<file path=ppt/media/image20.png>
</file>

<file path=ppt/media/image21.png>
</file>

<file path=ppt/media/image22.png>
</file>

<file path=ppt/media/image23.jpg>
</file>

<file path=ppt/media/image24.png>
</file>

<file path=ppt/media/image25.jpg>
</file>

<file path=ppt/media/image26.png>
</file>

<file path=ppt/media/image27.png>
</file>

<file path=ppt/media/image28.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A29D89-C676-0442-8B49-FEBC0C91B1ED}" type="datetimeFigureOut">
              <a:rPr kumimoji="1" lang="zh-TW" altLang="en-US" smtClean="0"/>
              <a:t>2019/4/15</a:t>
            </a:fld>
            <a:endParaRPr kumimoji="1" lang="zh-TW" altLang="en-US"/>
          </a:p>
        </p:txBody>
      </p:sp>
      <p:sp>
        <p:nvSpPr>
          <p:cNvPr id="4" name="投影片影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C1C01-0C10-F84A-AADA-24760321DA3E}" type="slidenum">
              <a:rPr kumimoji="1" lang="zh-TW" altLang="en-US" smtClean="0"/>
              <a:t>‹#›</a:t>
            </a:fld>
            <a:endParaRPr kumimoji="1" lang="zh-TW" altLang="en-US"/>
          </a:p>
        </p:txBody>
      </p:sp>
    </p:spTree>
    <p:extLst>
      <p:ext uri="{BB962C8B-B14F-4D97-AF65-F5344CB8AC3E}">
        <p14:creationId xmlns:p14="http://schemas.microsoft.com/office/powerpoint/2010/main" val="1789863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secHead" preserve="1">
  <p:cSld name="區段標題">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4" name="直線接點 6"/>
          <p:cNvSpPr>
            <a:spLocks noChangeShapeType="1"/>
          </p:cNvSpPr>
          <p:nvPr/>
        </p:nvSpPr>
        <p:spPr bwMode="auto">
          <a:xfrm>
            <a:off x="514350" y="3444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6" name="文字版面配置區 5"/>
          <p:cNvSpPr>
            <a:spLocks noGrp="1"/>
          </p:cNvSpPr>
          <p:nvPr>
            <p:ph type="body" idx="1"/>
          </p:nvPr>
        </p:nvSpPr>
        <p:spPr>
          <a:xfrm>
            <a:off x="381000" y="1676400"/>
            <a:ext cx="84582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zh-TW" altLang="en-US"/>
              <a:t>按一下以編輯母片文字樣式</a:t>
            </a:r>
          </a:p>
        </p:txBody>
      </p:sp>
      <p:sp>
        <p:nvSpPr>
          <p:cNvPr id="8" name="標題 7"/>
          <p:cNvSpPr>
            <a:spLocks noGrp="1"/>
          </p:cNvSpPr>
          <p:nvPr>
            <p:ph type="title"/>
          </p:nvPr>
        </p:nvSpPr>
        <p:spPr>
          <a:xfrm>
            <a:off x="180475" y="2947085"/>
            <a:ext cx="8686800" cy="1184825"/>
          </a:xfrm>
        </p:spPr>
        <p:txBody>
          <a:bodyPr rtlCol="0" anchor="t"/>
          <a:lstStyle>
            <a:lvl1pPr algn="r">
              <a:defRPr/>
            </a:lvl1pPr>
          </a:lstStyle>
          <a:p>
            <a:r>
              <a:rPr lang="zh-TW" altLang="en-US"/>
              <a:t>按一下以編輯母片標題樣式</a:t>
            </a:r>
            <a:endParaRPr lang="en-US"/>
          </a:p>
        </p:txBody>
      </p:sp>
      <p:sp>
        <p:nvSpPr>
          <p:cNvPr id="5" name="日期版面配置區 18"/>
          <p:cNvSpPr>
            <a:spLocks noGrp="1"/>
          </p:cNvSpPr>
          <p:nvPr>
            <p:ph type="dt" sz="half" idx="10"/>
          </p:nvPr>
        </p:nvSpPr>
        <p:spPr/>
        <p:txBody>
          <a:bodyPr/>
          <a:lstStyle>
            <a:lvl1pPr>
              <a:defRPr/>
            </a:lvl1pPr>
          </a:lstStyle>
          <a:p>
            <a:pPr>
              <a:defRPr/>
            </a:pPr>
            <a:endParaRPr lang="en-US" altLang="zh-TW"/>
          </a:p>
        </p:txBody>
      </p:sp>
      <p:sp>
        <p:nvSpPr>
          <p:cNvPr id="7" name="頁尾版面配置區 10"/>
          <p:cNvSpPr>
            <a:spLocks noGrp="1"/>
          </p:cNvSpPr>
          <p:nvPr>
            <p:ph type="ftr" sz="quarter" idx="11"/>
          </p:nvPr>
        </p:nvSpPr>
        <p:spPr/>
        <p:txBody>
          <a:bodyPr/>
          <a:lstStyle>
            <a:lvl1pPr>
              <a:defRPr/>
            </a:lvl1pPr>
          </a:lstStyle>
          <a:p>
            <a:pPr>
              <a:defRPr/>
            </a:pPr>
            <a:endParaRPr lang="en-US" altLang="zh-TW"/>
          </a:p>
        </p:txBody>
      </p:sp>
      <p:sp>
        <p:nvSpPr>
          <p:cNvPr id="9" name="投影片編號版面配置區 15"/>
          <p:cNvSpPr>
            <a:spLocks noGrp="1"/>
          </p:cNvSpPr>
          <p:nvPr>
            <p:ph type="sldNum" sz="quarter" idx="12"/>
          </p:nvPr>
        </p:nvSpPr>
        <p:spPr/>
        <p:txBody>
          <a:bodyPr/>
          <a:lstStyle>
            <a:lvl1pPr>
              <a:defRPr/>
            </a:lvl1pPr>
          </a:lstStyle>
          <a:p>
            <a:pPr>
              <a:defRPr/>
            </a:pPr>
            <a:fld id="{7B00A19E-85B0-4FFF-ABA0-4FEA13DB989A}" type="slidenum">
              <a:rPr lang="en-US" altLang="zh-TW"/>
              <a:pPr>
                <a:defRPr/>
              </a:pPr>
              <a:t>‹#›</a:t>
            </a:fld>
            <a:endParaRPr lang="en-US" altLang="zh-TW"/>
          </a:p>
        </p:txBody>
      </p:sp>
    </p:spTree>
    <p:extLst/>
  </p:cSld>
  <p:clrMapOvr>
    <a:overrideClrMapping bg1="dk1" tx1="lt1" bg2="dk2" tx2="lt2" accent1="accent1" accent2="accent2" accent3="accent3" accent4="accent4" accent5="accent5" accent6="accent6" hlink="hlink" folHlink="folHlink"/>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標題及直排文字">
    <p:spTree>
      <p:nvGrpSpPr>
        <p:cNvPr id="1" name=""/>
        <p:cNvGrpSpPr/>
        <p:nvPr/>
      </p:nvGrpSpPr>
      <p:grpSpPr>
        <a:xfrm>
          <a:off x="0" y="0"/>
          <a:ext cx="0" cy="0"/>
          <a:chOff x="0" y="0"/>
          <a:chExt cx="0" cy="0"/>
        </a:xfrm>
      </p:grpSpPr>
      <p:pic>
        <p:nvPicPr>
          <p:cNvPr id="7" name="圖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標題 1"/>
          <p:cNvSpPr>
            <a:spLocks noGrp="1"/>
          </p:cNvSpPr>
          <p:nvPr>
            <p:ph type="title"/>
          </p:nvPr>
        </p:nvSpPr>
        <p:spPr/>
        <p:txBody>
          <a:bodyPr/>
          <a:lstStyle/>
          <a:p>
            <a:r>
              <a:rPr lang="zh-TW" altLang="en-US"/>
              <a:t>按一下以編輯母片標題樣式</a:t>
            </a:r>
            <a:endParaRPr lang="en-US"/>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10"/>
          <p:cNvSpPr>
            <a:spLocks noGrp="1"/>
          </p:cNvSpPr>
          <p:nvPr>
            <p:ph type="dt" sz="half" idx="10"/>
          </p:nvPr>
        </p:nvSpPr>
        <p:spPr/>
        <p:txBody>
          <a:bodyPr/>
          <a:lstStyle>
            <a:lvl1pPr>
              <a:defRPr/>
            </a:lvl1pPr>
          </a:lstStyle>
          <a:p>
            <a:pPr>
              <a:defRPr/>
            </a:pPr>
            <a:endParaRPr lang="en-US" altLang="zh-TW"/>
          </a:p>
        </p:txBody>
      </p:sp>
      <p:sp>
        <p:nvSpPr>
          <p:cNvPr id="5" name="頁尾版面配置區 27"/>
          <p:cNvSpPr>
            <a:spLocks noGrp="1"/>
          </p:cNvSpPr>
          <p:nvPr>
            <p:ph type="ftr" sz="quarter" idx="11"/>
          </p:nvPr>
        </p:nvSpPr>
        <p:spPr/>
        <p:txBody>
          <a:bodyPr/>
          <a:lstStyle>
            <a:lvl1pPr>
              <a:defRPr/>
            </a:lvl1pPr>
          </a:lstStyle>
          <a:p>
            <a:pPr>
              <a:defRPr/>
            </a:pPr>
            <a:endParaRPr lang="en-US" altLang="zh-TW"/>
          </a:p>
        </p:txBody>
      </p:sp>
      <p:sp>
        <p:nvSpPr>
          <p:cNvPr id="6" name="投影片編號版面配置區 4"/>
          <p:cNvSpPr>
            <a:spLocks noGrp="1"/>
          </p:cNvSpPr>
          <p:nvPr>
            <p:ph type="sldNum" sz="quarter" idx="12"/>
          </p:nvPr>
        </p:nvSpPr>
        <p:spPr/>
        <p:txBody>
          <a:bodyPr/>
          <a:lstStyle>
            <a:lvl1pPr>
              <a:defRPr/>
            </a:lvl1pPr>
          </a:lstStyle>
          <a:p>
            <a:pPr>
              <a:defRPr/>
            </a:pPr>
            <a:fld id="{3F48771B-EBA6-407F-A650-7871BEA94D3C}" type="slidenum">
              <a:rPr lang="en-US" altLang="zh-TW"/>
              <a:pPr>
                <a:defRPr/>
              </a:pPr>
              <a:t>‹#›</a:t>
            </a:fld>
            <a:endParaRPr lang="en-US" altLang="zh-TW"/>
          </a:p>
        </p:txBody>
      </p:sp>
    </p:spTree>
    <p:extLst/>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pic>
        <p:nvPicPr>
          <p:cNvPr id="7" name="圖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直排標題 1"/>
          <p:cNvSpPr>
            <a:spLocks noGrp="1"/>
          </p:cNvSpPr>
          <p:nvPr>
            <p:ph type="title" orient="vert"/>
          </p:nvPr>
        </p:nvSpPr>
        <p:spPr>
          <a:xfrm>
            <a:off x="6858000" y="549276"/>
            <a:ext cx="1828800" cy="5851525"/>
          </a:xfrm>
        </p:spPr>
        <p:txBody>
          <a:bodyPr vert="eaVert"/>
          <a:lstStyle/>
          <a:p>
            <a:r>
              <a:rPr lang="zh-TW" altLang="en-US"/>
              <a:t>按一下以編輯母片標題樣式</a:t>
            </a:r>
            <a:endParaRPr lang="en-US"/>
          </a:p>
        </p:txBody>
      </p:sp>
      <p:sp>
        <p:nvSpPr>
          <p:cNvPr id="3" name="直排文字版面配置區 2"/>
          <p:cNvSpPr>
            <a:spLocks noGrp="1"/>
          </p:cNvSpPr>
          <p:nvPr>
            <p:ph type="body" orient="vert" idx="1"/>
          </p:nvPr>
        </p:nvSpPr>
        <p:spPr>
          <a:xfrm>
            <a:off x="457200" y="549276"/>
            <a:ext cx="6248400" cy="585152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lvl1pPr>
              <a:defRPr/>
            </a:lvl1pPr>
          </a:lstStyle>
          <a:p>
            <a:pPr>
              <a:defRPr/>
            </a:pPr>
            <a:endParaRPr lang="en-US" altLang="zh-TW"/>
          </a:p>
        </p:txBody>
      </p:sp>
      <p:sp>
        <p:nvSpPr>
          <p:cNvPr id="5" name="頁尾版面配置區 4"/>
          <p:cNvSpPr>
            <a:spLocks noGrp="1"/>
          </p:cNvSpPr>
          <p:nvPr>
            <p:ph type="ftr" sz="quarter" idx="11"/>
          </p:nvPr>
        </p:nvSpPr>
        <p:spPr/>
        <p:txBody>
          <a:bodyPr/>
          <a:lstStyle>
            <a:lvl1pPr>
              <a:defRPr/>
            </a:lvl1pPr>
          </a:lstStyle>
          <a:p>
            <a:pPr>
              <a:defRPr/>
            </a:pPr>
            <a:endParaRPr lang="en-US" altLang="zh-TW"/>
          </a:p>
        </p:txBody>
      </p:sp>
      <p:sp>
        <p:nvSpPr>
          <p:cNvPr id="6" name="投影片編號版面配置區 5"/>
          <p:cNvSpPr>
            <a:spLocks noGrp="1"/>
          </p:cNvSpPr>
          <p:nvPr>
            <p:ph type="sldNum" sz="quarter" idx="12"/>
          </p:nvPr>
        </p:nvSpPr>
        <p:spPr/>
        <p:txBody>
          <a:bodyPr/>
          <a:lstStyle>
            <a:lvl1pPr>
              <a:defRPr/>
            </a:lvl1pPr>
          </a:lstStyle>
          <a:p>
            <a:pPr>
              <a:defRPr/>
            </a:pPr>
            <a:fld id="{8685187C-6A07-42A2-A2BB-06A8374696DA}" type="slidenum">
              <a:rPr lang="en-US" altLang="zh-TW"/>
              <a:pPr>
                <a:defRPr/>
              </a:pPr>
              <a:t>‹#›</a:t>
            </a:fld>
            <a:endParaRPr lang="en-US" altLang="zh-TW"/>
          </a:p>
        </p:txBody>
      </p:sp>
    </p:spTree>
    <p:extLst/>
  </p:cSld>
  <p:clrMapOvr>
    <a:masterClrMapping/>
  </p:clrMapOvr>
  <p:transition spd="slow">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AndObj" preserve="1">
  <p:cSld name="標題，文字及物件">
    <p:spTree>
      <p:nvGrpSpPr>
        <p:cNvPr id="1" name=""/>
        <p:cNvGrpSpPr/>
        <p:nvPr/>
      </p:nvGrpSpPr>
      <p:grpSpPr>
        <a:xfrm>
          <a:off x="0" y="0"/>
          <a:ext cx="0" cy="0"/>
          <a:chOff x="0" y="0"/>
          <a:chExt cx="0" cy="0"/>
        </a:xfrm>
      </p:grpSpPr>
      <p:pic>
        <p:nvPicPr>
          <p:cNvPr id="8" name="圖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標題 1"/>
          <p:cNvSpPr>
            <a:spLocks noGrp="1"/>
          </p:cNvSpPr>
          <p:nvPr>
            <p:ph type="title"/>
          </p:nvPr>
        </p:nvSpPr>
        <p:spPr>
          <a:xfrm>
            <a:off x="457200" y="122238"/>
            <a:ext cx="7543800" cy="12954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457200" y="1719263"/>
            <a:ext cx="4038600" cy="4411662"/>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1719263"/>
            <a:ext cx="4038600" cy="4411662"/>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a:xfrm>
            <a:off x="457200" y="6248400"/>
            <a:ext cx="2133600" cy="457200"/>
          </a:xfrm>
        </p:spPr>
        <p:txBody>
          <a:bodyPr/>
          <a:lstStyle>
            <a:lvl1pPr>
              <a:defRPr/>
            </a:lvl1pPr>
          </a:lstStyle>
          <a:p>
            <a:pPr>
              <a:defRPr/>
            </a:pPr>
            <a:endParaRPr lang="en-US" altLang="zh-TW"/>
          </a:p>
        </p:txBody>
      </p:sp>
      <p:sp>
        <p:nvSpPr>
          <p:cNvPr id="6" name="頁尾版面配置區 5"/>
          <p:cNvSpPr>
            <a:spLocks noGrp="1"/>
          </p:cNvSpPr>
          <p:nvPr>
            <p:ph type="ftr" sz="quarter" idx="11"/>
          </p:nvPr>
        </p:nvSpPr>
        <p:spPr>
          <a:xfrm>
            <a:off x="3124200" y="6248400"/>
            <a:ext cx="2895600" cy="457200"/>
          </a:xfrm>
        </p:spPr>
        <p:txBody>
          <a:bodyPr/>
          <a:lstStyle>
            <a:lvl1pPr>
              <a:defRPr/>
            </a:lvl1pPr>
          </a:lstStyle>
          <a:p>
            <a:pPr>
              <a:defRPr/>
            </a:pPr>
            <a:endParaRPr lang="en-US" altLang="zh-TW"/>
          </a:p>
        </p:txBody>
      </p:sp>
      <p:sp>
        <p:nvSpPr>
          <p:cNvPr id="7" name="投影片編號版面配置區 6"/>
          <p:cNvSpPr>
            <a:spLocks noGrp="1"/>
          </p:cNvSpPr>
          <p:nvPr>
            <p:ph type="sldNum" sz="quarter" idx="12"/>
          </p:nvPr>
        </p:nvSpPr>
        <p:spPr>
          <a:xfrm>
            <a:off x="6553200" y="6248400"/>
            <a:ext cx="2133600" cy="457200"/>
          </a:xfrm>
        </p:spPr>
        <p:txBody>
          <a:bodyPr/>
          <a:lstStyle>
            <a:lvl1pPr>
              <a:defRPr/>
            </a:lvl1pPr>
          </a:lstStyle>
          <a:p>
            <a:pPr>
              <a:defRPr/>
            </a:pPr>
            <a:fld id="{B994A82C-9EF0-46F8-8EA0-FF75E39B08A6}" type="slidenum">
              <a:rPr lang="en-US" altLang="zh-TW"/>
              <a:pPr>
                <a:defRPr/>
              </a:pPr>
              <a:t>‹#›</a:t>
            </a:fld>
            <a:endParaRPr lang="en-US" altLang="zh-TW"/>
          </a:p>
        </p:txBody>
      </p:sp>
    </p:spTree>
    <p:extLst/>
  </p:cSld>
  <p:clrMapOvr>
    <a:masterClrMapping/>
  </p:clrMapOvr>
  <p:transition spd="slow">
    <p:randomBar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AndTwoObj" preserve="1">
  <p:cSld name="標題，文字及兩項物件">
    <p:spTree>
      <p:nvGrpSpPr>
        <p:cNvPr id="1" name=""/>
        <p:cNvGrpSpPr/>
        <p:nvPr/>
      </p:nvGrpSpPr>
      <p:grpSpPr>
        <a:xfrm>
          <a:off x="0" y="0"/>
          <a:ext cx="0" cy="0"/>
          <a:chOff x="0" y="0"/>
          <a:chExt cx="0" cy="0"/>
        </a:xfrm>
      </p:grpSpPr>
      <p:pic>
        <p:nvPicPr>
          <p:cNvPr id="9" name="圖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標題 1"/>
          <p:cNvSpPr>
            <a:spLocks noGrp="1"/>
          </p:cNvSpPr>
          <p:nvPr>
            <p:ph type="title"/>
          </p:nvPr>
        </p:nvSpPr>
        <p:spPr>
          <a:xfrm>
            <a:off x="457200" y="122238"/>
            <a:ext cx="7543800" cy="12954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457200" y="1719263"/>
            <a:ext cx="4038600" cy="4411662"/>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quarter" idx="2"/>
          </p:nvPr>
        </p:nvSpPr>
        <p:spPr>
          <a:xfrm>
            <a:off x="4648200" y="1719263"/>
            <a:ext cx="4038600" cy="2128837"/>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內容版面配置區 4"/>
          <p:cNvSpPr>
            <a:spLocks noGrp="1"/>
          </p:cNvSpPr>
          <p:nvPr>
            <p:ph sz="quarter" idx="3"/>
          </p:nvPr>
        </p:nvSpPr>
        <p:spPr>
          <a:xfrm>
            <a:off x="4648200" y="4000500"/>
            <a:ext cx="4038600" cy="213042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日期版面配置區 5"/>
          <p:cNvSpPr>
            <a:spLocks noGrp="1"/>
          </p:cNvSpPr>
          <p:nvPr>
            <p:ph type="dt" sz="half" idx="10"/>
          </p:nvPr>
        </p:nvSpPr>
        <p:spPr>
          <a:xfrm>
            <a:off x="457200" y="6248400"/>
            <a:ext cx="2133600" cy="457200"/>
          </a:xfrm>
        </p:spPr>
        <p:txBody>
          <a:bodyPr/>
          <a:lstStyle>
            <a:lvl1pPr>
              <a:defRPr/>
            </a:lvl1pPr>
          </a:lstStyle>
          <a:p>
            <a:pPr>
              <a:defRPr/>
            </a:pPr>
            <a:endParaRPr lang="en-US" altLang="zh-TW"/>
          </a:p>
        </p:txBody>
      </p:sp>
      <p:sp>
        <p:nvSpPr>
          <p:cNvPr id="7" name="頁尾版面配置區 6"/>
          <p:cNvSpPr>
            <a:spLocks noGrp="1"/>
          </p:cNvSpPr>
          <p:nvPr>
            <p:ph type="ftr" sz="quarter" idx="11"/>
          </p:nvPr>
        </p:nvSpPr>
        <p:spPr>
          <a:xfrm>
            <a:off x="3124200" y="6248400"/>
            <a:ext cx="2895600" cy="457200"/>
          </a:xfrm>
        </p:spPr>
        <p:txBody>
          <a:bodyPr/>
          <a:lstStyle>
            <a:lvl1pPr>
              <a:defRPr/>
            </a:lvl1pPr>
          </a:lstStyle>
          <a:p>
            <a:pPr>
              <a:defRPr/>
            </a:pPr>
            <a:endParaRPr lang="en-US" altLang="zh-TW"/>
          </a:p>
        </p:txBody>
      </p:sp>
      <p:sp>
        <p:nvSpPr>
          <p:cNvPr id="8" name="投影片編號版面配置區 7"/>
          <p:cNvSpPr>
            <a:spLocks noGrp="1"/>
          </p:cNvSpPr>
          <p:nvPr>
            <p:ph type="sldNum" sz="quarter" idx="12"/>
          </p:nvPr>
        </p:nvSpPr>
        <p:spPr>
          <a:xfrm>
            <a:off x="6553200" y="6248400"/>
            <a:ext cx="2133600" cy="457200"/>
          </a:xfrm>
        </p:spPr>
        <p:txBody>
          <a:bodyPr/>
          <a:lstStyle>
            <a:lvl1pPr>
              <a:defRPr/>
            </a:lvl1pPr>
          </a:lstStyle>
          <a:p>
            <a:pPr>
              <a:defRPr/>
            </a:pPr>
            <a:fld id="{948952F1-F488-41BD-AB81-9E7DC69A3B3F}" type="slidenum">
              <a:rPr lang="en-US" altLang="zh-TW"/>
              <a:pPr>
                <a:defRPr/>
              </a:pPr>
              <a:t>‹#›</a:t>
            </a:fld>
            <a:endParaRPr lang="en-US" altLang="zh-TW"/>
          </a:p>
        </p:txBody>
      </p:sp>
    </p:spTree>
    <p:extLst/>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pic>
        <p:nvPicPr>
          <p:cNvPr id="10" name="圖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0510"/>
            <a:ext cx="9144000" cy="6832622"/>
          </a:xfrm>
          <a:prstGeom prst="rect">
            <a:avLst/>
          </a:prstGeom>
        </p:spPr>
      </p:pic>
      <p:sp>
        <p:nvSpPr>
          <p:cNvPr id="4" name="直線接點 6"/>
          <p:cNvSpPr>
            <a:spLocks noChangeShapeType="1"/>
          </p:cNvSpPr>
          <p:nvPr/>
        </p:nvSpPr>
        <p:spPr bwMode="auto">
          <a:xfrm>
            <a:off x="514350" y="5349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29" name="標題 28"/>
          <p:cNvSpPr>
            <a:spLocks noGrp="1"/>
          </p:cNvSpPr>
          <p:nvPr>
            <p:ph type="ctrTitle"/>
          </p:nvPr>
        </p:nvSpPr>
        <p:spPr>
          <a:xfrm>
            <a:off x="381000" y="4853411"/>
            <a:ext cx="8458200" cy="1222375"/>
          </a:xfrm>
        </p:spPr>
        <p:txBody>
          <a:bodyPr anchor="t"/>
          <a:lstStyle/>
          <a:p>
            <a:r>
              <a:rPr lang="zh-TW" altLang="en-US"/>
              <a:t>按一下以編輯母片標題樣式</a:t>
            </a:r>
            <a:endParaRPr lang="en-US"/>
          </a:p>
        </p:txBody>
      </p:sp>
      <p:sp>
        <p:nvSpPr>
          <p:cNvPr id="9" name="副標題 8"/>
          <p:cNvSpPr>
            <a:spLocks noGrp="1"/>
          </p:cNvSpPr>
          <p:nvPr>
            <p:ph type="subTitle" idx="1"/>
          </p:nvPr>
        </p:nvSpPr>
        <p:spPr>
          <a:xfrm>
            <a:off x="381000" y="3886200"/>
            <a:ext cx="84582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TW" altLang="en-US"/>
              <a:t>按一下以編輯母片副標題樣式</a:t>
            </a:r>
            <a:endParaRPr lang="en-US"/>
          </a:p>
        </p:txBody>
      </p:sp>
      <p:sp>
        <p:nvSpPr>
          <p:cNvPr id="5" name="日期版面配置區 15"/>
          <p:cNvSpPr>
            <a:spLocks noGrp="1"/>
          </p:cNvSpPr>
          <p:nvPr>
            <p:ph type="dt" sz="half" idx="10"/>
          </p:nvPr>
        </p:nvSpPr>
        <p:spPr/>
        <p:txBody>
          <a:bodyPr/>
          <a:lstStyle>
            <a:lvl1pPr>
              <a:defRPr/>
            </a:lvl1pPr>
          </a:lstStyle>
          <a:p>
            <a:pPr>
              <a:defRPr/>
            </a:pPr>
            <a:endParaRPr lang="en-US" altLang="zh-TW"/>
          </a:p>
        </p:txBody>
      </p:sp>
      <p:sp>
        <p:nvSpPr>
          <p:cNvPr id="6" name="頁尾版面配置區 1"/>
          <p:cNvSpPr>
            <a:spLocks noGrp="1"/>
          </p:cNvSpPr>
          <p:nvPr>
            <p:ph type="ftr" sz="quarter" idx="11"/>
          </p:nvPr>
        </p:nvSpPr>
        <p:spPr/>
        <p:txBody>
          <a:bodyPr/>
          <a:lstStyle>
            <a:lvl1pPr>
              <a:defRPr/>
            </a:lvl1pPr>
          </a:lstStyle>
          <a:p>
            <a:pPr>
              <a:defRPr/>
            </a:pPr>
            <a:endParaRPr lang="en-US" altLang="zh-TW"/>
          </a:p>
        </p:txBody>
      </p:sp>
      <p:sp>
        <p:nvSpPr>
          <p:cNvPr id="7" name="投影片編號版面配置區 14"/>
          <p:cNvSpPr>
            <a:spLocks noGrp="1"/>
          </p:cNvSpPr>
          <p:nvPr>
            <p:ph type="sldNum" sz="quarter" idx="12"/>
          </p:nvPr>
        </p:nvSpPr>
        <p:spPr>
          <a:xfrm>
            <a:off x="8229600" y="6473825"/>
            <a:ext cx="758825" cy="247650"/>
          </a:xfrm>
        </p:spPr>
        <p:txBody>
          <a:bodyPr/>
          <a:lstStyle>
            <a:lvl1pPr>
              <a:defRPr/>
            </a:lvl1pPr>
          </a:lstStyle>
          <a:p>
            <a:pPr>
              <a:defRPr/>
            </a:pPr>
            <a:fld id="{DD27C074-5737-4AE5-9396-D992989754DA}" type="slidenum">
              <a:rPr lang="en-US" altLang="zh-TW"/>
              <a:pPr>
                <a:defRPr/>
              </a:pPr>
              <a:t>‹#›</a:t>
            </a:fld>
            <a:endParaRPr lang="en-US" altLang="zh-TW"/>
          </a:p>
        </p:txBody>
      </p:sp>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Tree>
    <p:extLst/>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標題及物件">
    <p:spTree>
      <p:nvGrpSpPr>
        <p:cNvPr id="1" name=""/>
        <p:cNvGrpSpPr/>
        <p:nvPr/>
      </p:nvGrpSpPr>
      <p:grpSpPr>
        <a:xfrm>
          <a:off x="0" y="0"/>
          <a:ext cx="0" cy="0"/>
          <a:chOff x="0" y="0"/>
          <a:chExt cx="0" cy="0"/>
        </a:xfrm>
      </p:grpSpPr>
      <p:sp>
        <p:nvSpPr>
          <p:cNvPr id="22" name="標題 21"/>
          <p:cNvSpPr>
            <a:spLocks noGrp="1"/>
          </p:cNvSpPr>
          <p:nvPr>
            <p:ph type="title"/>
          </p:nvPr>
        </p:nvSpPr>
        <p:spPr/>
        <p:txBody>
          <a:bodyPr/>
          <a:lstStyle/>
          <a:p>
            <a:r>
              <a:rPr lang="zh-TW" altLang="en-US"/>
              <a:t>按一下以編輯母片標題樣式</a:t>
            </a:r>
            <a:endParaRPr lang="en-US"/>
          </a:p>
        </p:txBody>
      </p:sp>
      <p:sp>
        <p:nvSpPr>
          <p:cNvPr id="27" name="內容版面配置區 26"/>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24"/>
          <p:cNvSpPr>
            <a:spLocks noGrp="1"/>
          </p:cNvSpPr>
          <p:nvPr>
            <p:ph type="dt" sz="half" idx="10"/>
          </p:nvPr>
        </p:nvSpPr>
        <p:spPr/>
        <p:txBody>
          <a:bodyPr/>
          <a:lstStyle>
            <a:lvl1pPr>
              <a:defRPr/>
            </a:lvl1pPr>
          </a:lstStyle>
          <a:p>
            <a:pPr>
              <a:defRPr/>
            </a:pPr>
            <a:endParaRPr lang="en-US" altLang="zh-TW"/>
          </a:p>
        </p:txBody>
      </p:sp>
      <p:sp>
        <p:nvSpPr>
          <p:cNvPr id="5" name="頁尾版面配置區 18"/>
          <p:cNvSpPr>
            <a:spLocks noGrp="1"/>
          </p:cNvSpPr>
          <p:nvPr>
            <p:ph type="ftr" sz="quarter" idx="11"/>
          </p:nvPr>
        </p:nvSpPr>
        <p:spPr>
          <a:xfrm>
            <a:off x="3581400" y="76200"/>
            <a:ext cx="2895600" cy="288925"/>
          </a:xfrm>
        </p:spPr>
        <p:txBody>
          <a:bodyPr/>
          <a:lstStyle>
            <a:lvl1pPr>
              <a:defRPr/>
            </a:lvl1pPr>
          </a:lstStyle>
          <a:p>
            <a:pPr>
              <a:defRPr/>
            </a:pPr>
            <a:endParaRPr lang="en-US" altLang="zh-TW"/>
          </a:p>
        </p:txBody>
      </p:sp>
      <p:sp>
        <p:nvSpPr>
          <p:cNvPr id="6" name="投影片編號版面配置區 15"/>
          <p:cNvSpPr>
            <a:spLocks noGrp="1"/>
          </p:cNvSpPr>
          <p:nvPr>
            <p:ph type="sldNum" sz="quarter" idx="12"/>
          </p:nvPr>
        </p:nvSpPr>
        <p:spPr>
          <a:xfrm>
            <a:off x="8229600" y="6473825"/>
            <a:ext cx="758825" cy="247650"/>
          </a:xfrm>
        </p:spPr>
        <p:txBody>
          <a:bodyPr/>
          <a:lstStyle>
            <a:lvl1pPr>
              <a:defRPr/>
            </a:lvl1pPr>
          </a:lstStyle>
          <a:p>
            <a:pPr>
              <a:defRPr/>
            </a:pPr>
            <a:fld id="{2C5810D8-E6D8-4250-B202-05499535E442}" type="slidenum">
              <a:rPr lang="en-US" altLang="zh-TW"/>
              <a:pPr>
                <a:defRPr/>
              </a:pPr>
              <a:t>‹#›</a:t>
            </a:fld>
            <a:endParaRPr lang="en-US" altLang="zh-TW"/>
          </a:p>
        </p:txBody>
      </p:sp>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Tree>
    <p:extLst/>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兩項物件">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0" name="標題 19"/>
          <p:cNvSpPr>
            <a:spLocks noGrp="1"/>
          </p:cNvSpPr>
          <p:nvPr>
            <p:ph type="title"/>
          </p:nvPr>
        </p:nvSpPr>
        <p:spPr>
          <a:xfrm>
            <a:off x="301752" y="457200"/>
            <a:ext cx="8686800" cy="841248"/>
          </a:xfrm>
        </p:spPr>
        <p:txBody>
          <a:bodyPr/>
          <a:lstStyle/>
          <a:p>
            <a:r>
              <a:rPr lang="zh-TW" altLang="en-US"/>
              <a:t>按一下以編輯母片標題樣式</a:t>
            </a:r>
            <a:endParaRPr lang="en-US"/>
          </a:p>
        </p:txBody>
      </p:sp>
      <p:sp>
        <p:nvSpPr>
          <p:cNvPr id="14" name="內容版面配置區 13"/>
          <p:cNvSpPr>
            <a:spLocks noGrp="1"/>
          </p:cNvSpPr>
          <p:nvPr>
            <p:ph sz="half" idx="1"/>
          </p:nvPr>
        </p:nvSpPr>
        <p:spPr>
          <a:xfrm>
            <a:off x="304800" y="1600200"/>
            <a:ext cx="4191000" cy="4724400"/>
          </a:xfrm>
        </p:spPr>
        <p:txBody>
          <a:bodyPr/>
          <a:lstStyle>
            <a:lvl1pPr>
              <a:defRPr sz="2800"/>
            </a:lvl1pPr>
            <a:lvl2pPr>
              <a:defRPr sz="2400"/>
            </a:lvl2pPr>
            <a:lvl3pPr>
              <a:defRPr sz="2000"/>
            </a:lvl3pPr>
            <a:lvl4pPr>
              <a:defRPr sz="1800"/>
            </a:lvl4pPr>
            <a:lvl5pPr>
              <a:defRPr sz="1800"/>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13" name="內容版面配置區 12"/>
          <p:cNvSpPr>
            <a:spLocks noGrp="1"/>
          </p:cNvSpPr>
          <p:nvPr>
            <p:ph sz="half" idx="2"/>
          </p:nvPr>
        </p:nvSpPr>
        <p:spPr>
          <a:xfrm>
            <a:off x="4648200" y="1600200"/>
            <a:ext cx="4343400" cy="4724400"/>
          </a:xfrm>
        </p:spPr>
        <p:txBody>
          <a:bodyPr/>
          <a:lstStyle>
            <a:lvl1pPr>
              <a:defRPr sz="2800"/>
            </a:lvl1pPr>
            <a:lvl2pPr>
              <a:defRPr sz="2400"/>
            </a:lvl2pPr>
            <a:lvl3pPr>
              <a:defRPr sz="2000"/>
            </a:lvl3pPr>
            <a:lvl4pPr>
              <a:defRPr sz="1800"/>
            </a:lvl4pPr>
            <a:lvl5pPr>
              <a:defRPr sz="1800"/>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日期版面配置區 10"/>
          <p:cNvSpPr>
            <a:spLocks noGrp="1"/>
          </p:cNvSpPr>
          <p:nvPr>
            <p:ph type="dt" sz="half" idx="10"/>
          </p:nvPr>
        </p:nvSpPr>
        <p:spPr/>
        <p:txBody>
          <a:bodyPr/>
          <a:lstStyle>
            <a:lvl1pPr>
              <a:defRPr/>
            </a:lvl1pPr>
          </a:lstStyle>
          <a:p>
            <a:pPr>
              <a:defRPr/>
            </a:pPr>
            <a:endParaRPr lang="en-US" altLang="zh-TW"/>
          </a:p>
        </p:txBody>
      </p:sp>
      <p:sp>
        <p:nvSpPr>
          <p:cNvPr id="6" name="頁尾版面配置區 27"/>
          <p:cNvSpPr>
            <a:spLocks noGrp="1"/>
          </p:cNvSpPr>
          <p:nvPr>
            <p:ph type="ftr" sz="quarter" idx="11"/>
          </p:nvPr>
        </p:nvSpPr>
        <p:spPr/>
        <p:txBody>
          <a:bodyPr/>
          <a:lstStyle>
            <a:lvl1pPr>
              <a:defRPr/>
            </a:lvl1pPr>
          </a:lstStyle>
          <a:p>
            <a:pPr>
              <a:defRPr/>
            </a:pPr>
            <a:endParaRPr lang="en-US" altLang="zh-TW"/>
          </a:p>
        </p:txBody>
      </p:sp>
      <p:sp>
        <p:nvSpPr>
          <p:cNvPr id="7" name="投影片編號版面配置區 4"/>
          <p:cNvSpPr>
            <a:spLocks noGrp="1"/>
          </p:cNvSpPr>
          <p:nvPr>
            <p:ph type="sldNum" sz="quarter" idx="12"/>
          </p:nvPr>
        </p:nvSpPr>
        <p:spPr/>
        <p:txBody>
          <a:bodyPr/>
          <a:lstStyle>
            <a:lvl1pPr>
              <a:defRPr/>
            </a:lvl1pPr>
          </a:lstStyle>
          <a:p>
            <a:pPr>
              <a:defRPr/>
            </a:pPr>
            <a:fld id="{3345BAB5-96AB-453F-8D4F-6A6897DA74CA}" type="slidenum">
              <a:rPr lang="en-US" altLang="zh-TW"/>
              <a:pPr>
                <a:defRPr/>
              </a:pPr>
              <a:t>‹#›</a:t>
            </a:fld>
            <a:endParaRPr lang="en-US" altLang="zh-TW"/>
          </a:p>
        </p:txBody>
      </p:sp>
    </p:spTree>
    <p:extLst/>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對">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7" name="直線接點 10"/>
          <p:cNvSpPr>
            <a:spLocks noChangeShapeType="1"/>
          </p:cNvSpPr>
          <p:nvPr/>
        </p:nvSpPr>
        <p:spPr bwMode="auto">
          <a:xfrm>
            <a:off x="514350" y="6019800"/>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29" name="標題 28"/>
          <p:cNvSpPr>
            <a:spLocks noGrp="1"/>
          </p:cNvSpPr>
          <p:nvPr>
            <p:ph type="title"/>
          </p:nvPr>
        </p:nvSpPr>
        <p:spPr>
          <a:xfrm>
            <a:off x="304800" y="5410200"/>
            <a:ext cx="8610600" cy="882650"/>
          </a:xfrm>
        </p:spPr>
        <p:txBody>
          <a:bodyPr/>
          <a:lstStyle>
            <a:lvl1pPr>
              <a:defRPr/>
            </a:lvl1pPr>
          </a:lstStyle>
          <a:p>
            <a:r>
              <a:rPr lang="zh-TW" altLang="en-US"/>
              <a:t>按一下以編輯母片標題樣式</a:t>
            </a:r>
            <a:endParaRPr lang="en-US"/>
          </a:p>
        </p:txBody>
      </p:sp>
      <p:sp>
        <p:nvSpPr>
          <p:cNvPr id="13" name="文字版面配置區 12"/>
          <p:cNvSpPr>
            <a:spLocks noGrp="1"/>
          </p:cNvSpPr>
          <p:nvPr>
            <p:ph type="body" idx="1"/>
          </p:nvPr>
        </p:nvSpPr>
        <p:spPr>
          <a:xfrm>
            <a:off x="281444" y="666750"/>
            <a:ext cx="429055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zh-TW" altLang="en-US"/>
              <a:t>按一下以編輯母片文字樣式</a:t>
            </a:r>
          </a:p>
        </p:txBody>
      </p:sp>
      <p:sp>
        <p:nvSpPr>
          <p:cNvPr id="25" name="文字版面配置區 24"/>
          <p:cNvSpPr>
            <a:spLocks noGrp="1"/>
          </p:cNvSpPr>
          <p:nvPr>
            <p:ph type="body" sz="half" idx="3"/>
          </p:nvPr>
        </p:nvSpPr>
        <p:spPr>
          <a:xfrm>
            <a:off x="4645025" y="666750"/>
            <a:ext cx="42922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zh-TW" altLang="en-US"/>
              <a:t>按一下以編輯母片文字樣式</a:t>
            </a:r>
          </a:p>
        </p:txBody>
      </p:sp>
      <p:sp>
        <p:nvSpPr>
          <p:cNvPr id="4" name="內容版面配置區 3"/>
          <p:cNvSpPr>
            <a:spLocks noGrp="1"/>
          </p:cNvSpPr>
          <p:nvPr>
            <p:ph sz="quarter" idx="2"/>
          </p:nvPr>
        </p:nvSpPr>
        <p:spPr>
          <a:xfrm>
            <a:off x="281444" y="1316037"/>
            <a:ext cx="4290556" cy="3941763"/>
          </a:xfrm>
        </p:spPr>
        <p:txBody>
          <a:bodyPr/>
          <a:lstStyle>
            <a:lvl1pPr>
              <a:defRPr sz="2400"/>
            </a:lvl1pPr>
            <a:lvl2pPr>
              <a:defRPr sz="2000"/>
            </a:lvl2pPr>
            <a:lvl3pPr>
              <a:defRPr sz="1800"/>
            </a:lvl3pPr>
            <a:lvl4pPr>
              <a:defRPr sz="1600"/>
            </a:lvl4pPr>
            <a:lvl5pPr>
              <a:defRPr sz="1600"/>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28" name="內容版面配置區 27"/>
          <p:cNvSpPr>
            <a:spLocks noGrp="1"/>
          </p:cNvSpPr>
          <p:nvPr>
            <p:ph sz="quarter" idx="4"/>
          </p:nvPr>
        </p:nvSpPr>
        <p:spPr>
          <a:xfrm>
            <a:off x="4648730" y="1316037"/>
            <a:ext cx="4288536" cy="3941763"/>
          </a:xfrm>
        </p:spPr>
        <p:txBody>
          <a:bodyPr/>
          <a:lstStyle>
            <a:lvl1pPr>
              <a:defRPr sz="2400"/>
            </a:lvl1pPr>
            <a:lvl2pPr>
              <a:defRPr sz="2000"/>
            </a:lvl2pPr>
            <a:lvl3pPr>
              <a:defRPr sz="1800"/>
            </a:lvl3pPr>
            <a:lvl4pPr>
              <a:defRPr sz="1600"/>
            </a:lvl4pPr>
            <a:lvl5pPr>
              <a:defRPr sz="1600"/>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8" name="日期版面配置區 9"/>
          <p:cNvSpPr>
            <a:spLocks noGrp="1"/>
          </p:cNvSpPr>
          <p:nvPr>
            <p:ph type="dt" sz="half" idx="10"/>
          </p:nvPr>
        </p:nvSpPr>
        <p:spPr/>
        <p:txBody>
          <a:bodyPr/>
          <a:lstStyle>
            <a:lvl1pPr>
              <a:defRPr/>
            </a:lvl1pPr>
          </a:lstStyle>
          <a:p>
            <a:pPr>
              <a:defRPr/>
            </a:pPr>
            <a:endParaRPr lang="en-US" altLang="zh-TW"/>
          </a:p>
        </p:txBody>
      </p:sp>
      <p:sp>
        <p:nvSpPr>
          <p:cNvPr id="9" name="頁尾版面配置區 5"/>
          <p:cNvSpPr>
            <a:spLocks noGrp="1"/>
          </p:cNvSpPr>
          <p:nvPr>
            <p:ph type="ftr" sz="quarter" idx="11"/>
          </p:nvPr>
        </p:nvSpPr>
        <p:spPr/>
        <p:txBody>
          <a:bodyPr/>
          <a:lstStyle>
            <a:lvl1pPr>
              <a:defRPr/>
            </a:lvl1pPr>
          </a:lstStyle>
          <a:p>
            <a:pPr>
              <a:defRPr/>
            </a:pPr>
            <a:endParaRPr lang="en-US" altLang="zh-TW"/>
          </a:p>
        </p:txBody>
      </p:sp>
      <p:sp>
        <p:nvSpPr>
          <p:cNvPr id="10" name="投影片編號版面配置區 6"/>
          <p:cNvSpPr>
            <a:spLocks noGrp="1"/>
          </p:cNvSpPr>
          <p:nvPr>
            <p:ph type="sldNum" sz="quarter" idx="12"/>
          </p:nvPr>
        </p:nvSpPr>
        <p:spPr>
          <a:xfrm>
            <a:off x="8229600" y="6477000"/>
            <a:ext cx="762000" cy="247650"/>
          </a:xfrm>
        </p:spPr>
        <p:txBody>
          <a:bodyPr/>
          <a:lstStyle>
            <a:lvl1pPr>
              <a:defRPr/>
            </a:lvl1pPr>
          </a:lstStyle>
          <a:p>
            <a:pPr>
              <a:defRPr/>
            </a:pPr>
            <a:fld id="{07AB04C2-E049-41FC-B7CB-8E0BB2CBBC77}" type="slidenum">
              <a:rPr lang="en-US" altLang="zh-TW"/>
              <a:pPr>
                <a:defRPr/>
              </a:pPr>
              <a:t>‹#›</a:t>
            </a:fld>
            <a:endParaRPr lang="en-US" altLang="zh-TW"/>
          </a:p>
        </p:txBody>
      </p:sp>
    </p:spTree>
    <p:extLst/>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只有標題">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30" name="標題 29"/>
          <p:cNvSpPr>
            <a:spLocks noGrp="1"/>
          </p:cNvSpPr>
          <p:nvPr>
            <p:ph type="title"/>
          </p:nvPr>
        </p:nvSpPr>
        <p:spPr>
          <a:xfrm>
            <a:off x="301752" y="457200"/>
            <a:ext cx="8686800" cy="841248"/>
          </a:xfrm>
        </p:spPr>
        <p:txBody>
          <a:bodyPr/>
          <a:lstStyle/>
          <a:p>
            <a:r>
              <a:rPr lang="zh-TW" altLang="en-US"/>
              <a:t>按一下以編輯母片標題樣式</a:t>
            </a:r>
            <a:endParaRPr lang="en-US"/>
          </a:p>
        </p:txBody>
      </p:sp>
      <p:sp>
        <p:nvSpPr>
          <p:cNvPr id="3" name="日期版面配置區 10"/>
          <p:cNvSpPr>
            <a:spLocks noGrp="1"/>
          </p:cNvSpPr>
          <p:nvPr>
            <p:ph type="dt" sz="half" idx="10"/>
          </p:nvPr>
        </p:nvSpPr>
        <p:spPr/>
        <p:txBody>
          <a:bodyPr/>
          <a:lstStyle>
            <a:lvl1pPr>
              <a:defRPr/>
            </a:lvl1pPr>
          </a:lstStyle>
          <a:p>
            <a:pPr>
              <a:defRPr/>
            </a:pPr>
            <a:endParaRPr lang="en-US" altLang="zh-TW"/>
          </a:p>
        </p:txBody>
      </p:sp>
      <p:sp>
        <p:nvSpPr>
          <p:cNvPr id="4" name="頁尾版面配置區 27"/>
          <p:cNvSpPr>
            <a:spLocks noGrp="1"/>
          </p:cNvSpPr>
          <p:nvPr>
            <p:ph type="ftr" sz="quarter" idx="11"/>
          </p:nvPr>
        </p:nvSpPr>
        <p:spPr/>
        <p:txBody>
          <a:bodyPr/>
          <a:lstStyle>
            <a:lvl1pPr>
              <a:defRPr/>
            </a:lvl1pPr>
          </a:lstStyle>
          <a:p>
            <a:pPr>
              <a:defRPr/>
            </a:pPr>
            <a:endParaRPr lang="en-US" altLang="zh-TW"/>
          </a:p>
        </p:txBody>
      </p:sp>
      <p:sp>
        <p:nvSpPr>
          <p:cNvPr id="5" name="投影片編號版面配置區 4"/>
          <p:cNvSpPr>
            <a:spLocks noGrp="1"/>
          </p:cNvSpPr>
          <p:nvPr>
            <p:ph type="sldNum" sz="quarter" idx="12"/>
          </p:nvPr>
        </p:nvSpPr>
        <p:spPr/>
        <p:txBody>
          <a:bodyPr/>
          <a:lstStyle>
            <a:lvl1pPr>
              <a:defRPr/>
            </a:lvl1pPr>
          </a:lstStyle>
          <a:p>
            <a:pPr>
              <a:defRPr/>
            </a:pPr>
            <a:fld id="{DCBF4439-49D5-462F-952C-EDDD2C56B91C}" type="slidenum">
              <a:rPr lang="en-US" altLang="zh-TW"/>
              <a:pPr>
                <a:defRPr/>
              </a:pPr>
              <a:t>‹#›</a:t>
            </a:fld>
            <a:endParaRPr lang="en-US" altLang="zh-TW"/>
          </a:p>
        </p:txBody>
      </p:sp>
    </p:spTree>
    <p:extLst/>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pic>
        <p:nvPicPr>
          <p:cNvPr id="5" name="圖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日期版面配置區 2"/>
          <p:cNvSpPr>
            <a:spLocks noGrp="1"/>
          </p:cNvSpPr>
          <p:nvPr>
            <p:ph type="dt" sz="half" idx="10"/>
          </p:nvPr>
        </p:nvSpPr>
        <p:spPr/>
        <p:txBody>
          <a:bodyPr/>
          <a:lstStyle>
            <a:lvl1pPr>
              <a:defRPr/>
            </a:lvl1pPr>
          </a:lstStyle>
          <a:p>
            <a:pPr>
              <a:defRPr/>
            </a:pPr>
            <a:endParaRPr lang="en-US" altLang="zh-TW"/>
          </a:p>
        </p:txBody>
      </p:sp>
      <p:sp>
        <p:nvSpPr>
          <p:cNvPr id="3" name="頁尾版面配置區 23"/>
          <p:cNvSpPr>
            <a:spLocks noGrp="1"/>
          </p:cNvSpPr>
          <p:nvPr>
            <p:ph type="ftr" sz="quarter" idx="11"/>
          </p:nvPr>
        </p:nvSpPr>
        <p:spPr/>
        <p:txBody>
          <a:bodyPr/>
          <a:lstStyle>
            <a:lvl1pPr>
              <a:defRPr/>
            </a:lvl1pPr>
          </a:lstStyle>
          <a:p>
            <a:pPr>
              <a:defRPr/>
            </a:pPr>
            <a:endParaRPr lang="en-US" altLang="zh-TW"/>
          </a:p>
        </p:txBody>
      </p:sp>
      <p:sp>
        <p:nvSpPr>
          <p:cNvPr id="4" name="投影片編號版面配置區 6"/>
          <p:cNvSpPr>
            <a:spLocks noGrp="1"/>
          </p:cNvSpPr>
          <p:nvPr>
            <p:ph type="sldNum" sz="quarter" idx="12"/>
          </p:nvPr>
        </p:nvSpPr>
        <p:spPr/>
        <p:txBody>
          <a:bodyPr/>
          <a:lstStyle>
            <a:lvl1pPr>
              <a:defRPr/>
            </a:lvl1pPr>
          </a:lstStyle>
          <a:p>
            <a:pPr>
              <a:defRPr/>
            </a:pPr>
            <a:fld id="{5C8BD5A8-6B8A-489D-B5D7-56CB0350555C}" type="slidenum">
              <a:rPr lang="en-US" altLang="zh-TW"/>
              <a:pPr>
                <a:defRPr/>
              </a:pPr>
              <a:t>‹#›</a:t>
            </a:fld>
            <a:endParaRPr lang="en-US" altLang="zh-TW"/>
          </a:p>
        </p:txBody>
      </p:sp>
    </p:spTree>
    <p:extLst/>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5" name="直線接點 7"/>
          <p:cNvSpPr>
            <a:spLocks noChangeShapeType="1"/>
          </p:cNvSpPr>
          <p:nvPr/>
        </p:nvSpPr>
        <p:spPr bwMode="auto">
          <a:xfrm>
            <a:off x="514350" y="5849117"/>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12" name="標題 11"/>
          <p:cNvSpPr>
            <a:spLocks noGrp="1"/>
          </p:cNvSpPr>
          <p:nvPr>
            <p:ph type="title"/>
          </p:nvPr>
        </p:nvSpPr>
        <p:spPr>
          <a:xfrm>
            <a:off x="457200" y="5486400"/>
            <a:ext cx="8458200" cy="520700"/>
          </a:xfrm>
        </p:spPr>
        <p:txBody>
          <a:bodyPr/>
          <a:lstStyle>
            <a:lvl1pPr algn="l">
              <a:buNone/>
              <a:defRPr sz="2000" b="1"/>
            </a:lvl1pPr>
          </a:lstStyle>
          <a:p>
            <a:r>
              <a:rPr lang="zh-TW" altLang="en-US"/>
              <a:t>按一下以編輯母片標題樣式</a:t>
            </a:r>
            <a:endParaRPr lang="en-US"/>
          </a:p>
        </p:txBody>
      </p:sp>
      <p:sp>
        <p:nvSpPr>
          <p:cNvPr id="26" name="文字版面配置區 25"/>
          <p:cNvSpPr>
            <a:spLocks noGrp="1"/>
          </p:cNvSpPr>
          <p:nvPr>
            <p:ph type="body" idx="2"/>
          </p:nvPr>
        </p:nvSpPr>
        <p:spPr>
          <a:xfrm>
            <a:off x="457200" y="609600"/>
            <a:ext cx="3008313"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a:r>
              <a:rPr lang="zh-TW" altLang="en-US"/>
              <a:t>按一下以編輯母片文字樣式</a:t>
            </a:r>
          </a:p>
        </p:txBody>
      </p:sp>
      <p:sp>
        <p:nvSpPr>
          <p:cNvPr id="14" name="內容版面配置區 13"/>
          <p:cNvSpPr>
            <a:spLocks noGrp="1"/>
          </p:cNvSpPr>
          <p:nvPr>
            <p:ph sz="half" idx="1"/>
          </p:nvPr>
        </p:nvSpPr>
        <p:spPr>
          <a:xfrm>
            <a:off x="3575050" y="609600"/>
            <a:ext cx="5340350" cy="4800600"/>
          </a:xfrm>
        </p:spPr>
        <p:txBody>
          <a:bodyPr/>
          <a:lstStyle>
            <a:lvl1pPr>
              <a:defRPr sz="3200"/>
            </a:lvl1pPr>
            <a:lvl2pPr>
              <a:defRPr sz="2800"/>
            </a:lvl2pPr>
            <a:lvl3pPr>
              <a:defRPr sz="2400"/>
            </a:lvl3pPr>
            <a:lvl4pPr>
              <a:defRPr sz="2000"/>
            </a:lvl4pPr>
            <a:lvl5pPr>
              <a:defRPr sz="2000"/>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6" name="日期版面配置區 24"/>
          <p:cNvSpPr>
            <a:spLocks noGrp="1"/>
          </p:cNvSpPr>
          <p:nvPr>
            <p:ph type="dt" sz="half" idx="10"/>
          </p:nvPr>
        </p:nvSpPr>
        <p:spPr/>
        <p:txBody>
          <a:bodyPr/>
          <a:lstStyle>
            <a:lvl1pPr>
              <a:defRPr/>
            </a:lvl1pPr>
          </a:lstStyle>
          <a:p>
            <a:pPr>
              <a:defRPr/>
            </a:pPr>
            <a:endParaRPr lang="en-US" altLang="zh-TW"/>
          </a:p>
        </p:txBody>
      </p:sp>
      <p:sp>
        <p:nvSpPr>
          <p:cNvPr id="7" name="頁尾版面配置區 28"/>
          <p:cNvSpPr>
            <a:spLocks noGrp="1"/>
          </p:cNvSpPr>
          <p:nvPr>
            <p:ph type="ftr" sz="quarter" idx="11"/>
          </p:nvPr>
        </p:nvSpPr>
        <p:spPr/>
        <p:txBody>
          <a:bodyPr/>
          <a:lstStyle>
            <a:lvl1pPr>
              <a:defRPr/>
            </a:lvl1pPr>
          </a:lstStyle>
          <a:p>
            <a:pPr>
              <a:defRPr/>
            </a:pPr>
            <a:endParaRPr lang="en-US" altLang="zh-TW"/>
          </a:p>
        </p:txBody>
      </p:sp>
      <p:sp>
        <p:nvSpPr>
          <p:cNvPr id="8" name="投影片編號版面配置區 6"/>
          <p:cNvSpPr>
            <a:spLocks noGrp="1"/>
          </p:cNvSpPr>
          <p:nvPr>
            <p:ph type="sldNum" sz="quarter" idx="12"/>
          </p:nvPr>
        </p:nvSpPr>
        <p:spPr/>
        <p:txBody>
          <a:bodyPr/>
          <a:lstStyle>
            <a:lvl1pPr>
              <a:defRPr/>
            </a:lvl1pPr>
          </a:lstStyle>
          <a:p>
            <a:pPr>
              <a:defRPr/>
            </a:pPr>
            <a:fld id="{29E6253D-3135-46CF-AB6B-01A1B63B1597}" type="slidenum">
              <a:rPr lang="en-US" altLang="zh-TW"/>
              <a:pPr>
                <a:defRPr/>
              </a:pPr>
              <a:t>‹#›</a:t>
            </a:fld>
            <a:endParaRPr lang="en-US" altLang="zh-TW"/>
          </a:p>
        </p:txBody>
      </p:sp>
    </p:spTree>
    <p:extLst/>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13" name="圖片版面配置區 12"/>
          <p:cNvSpPr>
            <a:spLocks noGrp="1"/>
          </p:cNvSpPr>
          <p:nvPr>
            <p:ph type="pic" idx="1"/>
          </p:nvPr>
        </p:nvSpPr>
        <p:spPr>
          <a:xfrm>
            <a:off x="3505200" y="616634"/>
            <a:ext cx="5029200" cy="3657600"/>
          </a:xfrm>
          <a:solidFill>
            <a:schemeClr val="bg1"/>
          </a:solidFill>
          <a:ln w="6350">
            <a:solidFill>
              <a:schemeClr val="accent1"/>
            </a:solidFill>
          </a:ln>
          <a:effectLst>
            <a:reflection blurRad="1000" stA="49000" endA="500" endPos="10000" dist="900" dir="5400000" sy="-90000" algn="bl" rotWithShape="0"/>
          </a:effectLst>
        </p:spPr>
        <p:txBody>
          <a:bodyPr>
            <a:normAutofit/>
          </a:bodyPr>
          <a:lstStyle>
            <a:lvl1pPr marL="0" indent="0">
              <a:buNone/>
              <a:defRPr sz="3200"/>
            </a:lvl1pPr>
          </a:lstStyle>
          <a:p>
            <a:pPr lvl="0"/>
            <a:r>
              <a:rPr lang="zh-TW" altLang="en-US" noProof="0"/>
              <a:t>按一下圖示以新增圖片</a:t>
            </a:r>
            <a:endParaRPr lang="en-US" noProof="0" dirty="0"/>
          </a:p>
        </p:txBody>
      </p:sp>
      <p:sp>
        <p:nvSpPr>
          <p:cNvPr id="17" name="標題 16"/>
          <p:cNvSpPr>
            <a:spLocks noGrp="1"/>
          </p:cNvSpPr>
          <p:nvPr>
            <p:ph type="title"/>
          </p:nvPr>
        </p:nvSpPr>
        <p:spPr>
          <a:xfrm>
            <a:off x="381000" y="4993760"/>
            <a:ext cx="5867400" cy="522288"/>
          </a:xfrm>
        </p:spPr>
        <p:txBody>
          <a:bodyPr/>
          <a:lstStyle>
            <a:lvl1pPr algn="l">
              <a:buNone/>
              <a:defRPr sz="2000" b="1"/>
            </a:lvl1pPr>
          </a:lstStyle>
          <a:p>
            <a:r>
              <a:rPr lang="zh-TW" altLang="en-US"/>
              <a:t>按一下以編輯母片標題樣式</a:t>
            </a:r>
            <a:endParaRPr lang="en-US"/>
          </a:p>
        </p:txBody>
      </p:sp>
      <p:sp>
        <p:nvSpPr>
          <p:cNvPr id="26" name="文字版面配置區 25"/>
          <p:cNvSpPr>
            <a:spLocks noGrp="1"/>
          </p:cNvSpPr>
          <p:nvPr>
            <p:ph type="body" sz="half" idx="2"/>
          </p:nvPr>
        </p:nvSpPr>
        <p:spPr>
          <a:xfrm>
            <a:off x="381000" y="5533218"/>
            <a:ext cx="5867400" cy="768350"/>
          </a:xfrm>
        </p:spPr>
        <p:txBody>
          <a:bodyPr lIns="109728" tIns="0"/>
          <a:lstStyle>
            <a:lvl1pPr marL="0" indent="0">
              <a:buNone/>
              <a:defRPr sz="1400"/>
            </a:lvl1pPr>
            <a:lvl2pPr>
              <a:defRPr sz="1200"/>
            </a:lvl2pPr>
            <a:lvl3pPr>
              <a:defRPr sz="1000"/>
            </a:lvl3pPr>
            <a:lvl4pPr>
              <a:defRPr sz="900"/>
            </a:lvl4pPr>
            <a:lvl5pPr>
              <a:defRPr sz="900"/>
            </a:lvl5pPr>
          </a:lstStyle>
          <a:p>
            <a:pPr lvl="0"/>
            <a:r>
              <a:rPr lang="zh-TW" altLang="en-US"/>
              <a:t>按一下以編輯母片文字樣式</a:t>
            </a:r>
          </a:p>
        </p:txBody>
      </p:sp>
      <p:sp>
        <p:nvSpPr>
          <p:cNvPr id="5" name="日期版面配置區 6"/>
          <p:cNvSpPr>
            <a:spLocks noGrp="1"/>
          </p:cNvSpPr>
          <p:nvPr>
            <p:ph type="dt" sz="half" idx="10"/>
          </p:nvPr>
        </p:nvSpPr>
        <p:spPr/>
        <p:txBody>
          <a:bodyPr/>
          <a:lstStyle>
            <a:lvl1pPr>
              <a:defRPr/>
            </a:lvl1pPr>
          </a:lstStyle>
          <a:p>
            <a:pPr>
              <a:defRPr/>
            </a:pPr>
            <a:endParaRPr lang="en-US" altLang="zh-TW"/>
          </a:p>
        </p:txBody>
      </p:sp>
      <p:sp>
        <p:nvSpPr>
          <p:cNvPr id="6" name="頁尾版面配置區 4"/>
          <p:cNvSpPr>
            <a:spLocks noGrp="1"/>
          </p:cNvSpPr>
          <p:nvPr>
            <p:ph type="ftr" sz="quarter" idx="11"/>
          </p:nvPr>
        </p:nvSpPr>
        <p:spPr/>
        <p:txBody>
          <a:bodyPr/>
          <a:lstStyle>
            <a:lvl1pPr>
              <a:defRPr/>
            </a:lvl1pPr>
          </a:lstStyle>
          <a:p>
            <a:pPr>
              <a:defRPr/>
            </a:pPr>
            <a:endParaRPr lang="en-US" altLang="zh-TW"/>
          </a:p>
        </p:txBody>
      </p:sp>
      <p:sp>
        <p:nvSpPr>
          <p:cNvPr id="7" name="投影片編號版面配置區 30"/>
          <p:cNvSpPr>
            <a:spLocks noGrp="1"/>
          </p:cNvSpPr>
          <p:nvPr>
            <p:ph type="sldNum" sz="quarter" idx="12"/>
          </p:nvPr>
        </p:nvSpPr>
        <p:spPr/>
        <p:txBody>
          <a:bodyPr/>
          <a:lstStyle>
            <a:lvl1pPr>
              <a:defRPr/>
            </a:lvl1pPr>
          </a:lstStyle>
          <a:p>
            <a:pPr>
              <a:defRPr/>
            </a:pPr>
            <a:fld id="{CB4088A6-BAD4-4889-9CDC-EE3CF60E3538}" type="slidenum">
              <a:rPr lang="en-US" altLang="zh-TW"/>
              <a:pPr>
                <a:defRPr/>
              </a:pPr>
              <a:t>‹#›</a:t>
            </a:fld>
            <a:endParaRPr lang="en-US" altLang="zh-TW"/>
          </a:p>
        </p:txBody>
      </p:sp>
    </p:spTree>
    <p:extLst/>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4.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5">
            <a:lum/>
          </a:blip>
          <a:srcRect/>
          <a:stretch>
            <a:fillRect/>
          </a:stretch>
        </a:blipFill>
        <a:effectLst/>
      </p:bgPr>
    </p:bg>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7" name="直線接點 6"/>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2053" name="文字版面配置區 7"/>
          <p:cNvSpPr>
            <a:spLocks noGrp="1"/>
          </p:cNvSpPr>
          <p:nvPr>
            <p:ph type="body" idx="1"/>
          </p:nvPr>
        </p:nvSpPr>
        <p:spPr bwMode="auto">
          <a:xfrm>
            <a:off x="304800" y="1554163"/>
            <a:ext cx="86868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11" name="日期版面配置區 10"/>
          <p:cNvSpPr>
            <a:spLocks noGrp="1"/>
          </p:cNvSpPr>
          <p:nvPr>
            <p:ph type="dt" sz="half" idx="2"/>
          </p:nvPr>
        </p:nvSpPr>
        <p:spPr>
          <a:xfrm>
            <a:off x="6477000" y="312737"/>
            <a:ext cx="2514600" cy="288925"/>
          </a:xfrm>
          <a:prstGeom prst="rect">
            <a:avLst/>
          </a:prstGeom>
        </p:spPr>
        <p:txBody>
          <a:bodyPr vert="horz"/>
          <a:lstStyle>
            <a:lvl1pPr algn="l" eaLnBrk="1" latinLnBrk="0" hangingPunct="1">
              <a:defRPr kumimoji="0" sz="1200">
                <a:solidFill>
                  <a:schemeClr val="accent1">
                    <a:shade val="75000"/>
                  </a:schemeClr>
                </a:solidFill>
                <a:latin typeface="Arial" charset="0"/>
                <a:ea typeface="新細明體" pitchFamily="18" charset="-120"/>
              </a:defRPr>
            </a:lvl1pPr>
          </a:lstStyle>
          <a:p>
            <a:pPr>
              <a:defRPr/>
            </a:pPr>
            <a:endParaRPr lang="en-US" altLang="zh-TW"/>
          </a:p>
        </p:txBody>
      </p:sp>
      <p:sp>
        <p:nvSpPr>
          <p:cNvPr id="28" name="頁尾版面配置區 27"/>
          <p:cNvSpPr>
            <a:spLocks noGrp="1"/>
          </p:cNvSpPr>
          <p:nvPr>
            <p:ph type="ftr" sz="quarter" idx="3"/>
          </p:nvPr>
        </p:nvSpPr>
        <p:spPr>
          <a:xfrm>
            <a:off x="3124200" y="76200"/>
            <a:ext cx="3352800" cy="288925"/>
          </a:xfrm>
          <a:prstGeom prst="rect">
            <a:avLst/>
          </a:prstGeom>
        </p:spPr>
        <p:txBody>
          <a:bodyPr vert="horz"/>
          <a:lstStyle>
            <a:lvl1pPr algn="r" eaLnBrk="1" latinLnBrk="0" hangingPunct="1">
              <a:defRPr kumimoji="0" sz="1200">
                <a:solidFill>
                  <a:schemeClr val="accent1">
                    <a:shade val="75000"/>
                  </a:schemeClr>
                </a:solidFill>
                <a:latin typeface="Arial" charset="0"/>
                <a:ea typeface="新細明體" pitchFamily="18" charset="-120"/>
              </a:defRPr>
            </a:lvl1pPr>
          </a:lstStyle>
          <a:p>
            <a:pPr>
              <a:defRPr/>
            </a:pPr>
            <a:endParaRPr lang="en-US" altLang="zh-TW"/>
          </a:p>
        </p:txBody>
      </p:sp>
      <p:sp>
        <p:nvSpPr>
          <p:cNvPr id="5" name="投影片編號版面配置區 4"/>
          <p:cNvSpPr>
            <a:spLocks noGrp="1"/>
          </p:cNvSpPr>
          <p:nvPr>
            <p:ph type="sldNum" sz="quarter" idx="4"/>
          </p:nvPr>
        </p:nvSpPr>
        <p:spPr>
          <a:xfrm>
            <a:off x="8229600" y="6477000"/>
            <a:ext cx="762000" cy="244475"/>
          </a:xfrm>
          <a:prstGeom prst="rect">
            <a:avLst/>
          </a:prstGeom>
        </p:spPr>
        <p:txBody>
          <a:bodyPr vert="horz"/>
          <a:lstStyle>
            <a:lvl1pPr algn="r" eaLnBrk="1" latinLnBrk="0" hangingPunct="1">
              <a:defRPr kumimoji="0" sz="1200">
                <a:solidFill>
                  <a:schemeClr val="accent1">
                    <a:shade val="75000"/>
                  </a:schemeClr>
                </a:solidFill>
                <a:latin typeface="Arial" charset="0"/>
                <a:ea typeface="新細明體" pitchFamily="18" charset="-120"/>
              </a:defRPr>
            </a:lvl1pPr>
          </a:lstStyle>
          <a:p>
            <a:pPr>
              <a:defRPr/>
            </a:pPr>
            <a:fld id="{146E042E-FF6B-4719-A5FE-675F91D34026}" type="slidenum">
              <a:rPr lang="en-US" altLang="zh-TW"/>
              <a:pPr>
                <a:defRPr/>
              </a:pPr>
              <a:t>‹#›</a:t>
            </a:fld>
            <a:endParaRPr lang="en-US" altLang="zh-TW"/>
          </a:p>
        </p:txBody>
      </p:sp>
      <p:sp>
        <p:nvSpPr>
          <p:cNvPr id="10" name="標題版面配置區 9"/>
          <p:cNvSpPr>
            <a:spLocks noGrp="1"/>
          </p:cNvSpPr>
          <p:nvPr>
            <p:ph type="title"/>
          </p:nvPr>
        </p:nvSpPr>
        <p:spPr>
          <a:xfrm>
            <a:off x="304800" y="457200"/>
            <a:ext cx="8686800" cy="838200"/>
          </a:xfrm>
          <a:prstGeom prst="rect">
            <a:avLst/>
          </a:prstGeom>
        </p:spPr>
        <p:txBody>
          <a:bodyPr vert="horz" anchor="ctr">
            <a:normAutofit/>
          </a:bodyPr>
          <a:lstStyle/>
          <a:p>
            <a:r>
              <a:rPr lang="zh-TW" altLang="en-US"/>
              <a:t>按一下以編輯母片標題樣式</a:t>
            </a:r>
            <a:endParaRPr lang="en-US"/>
          </a:p>
        </p:txBody>
      </p:sp>
      <p:sp>
        <p:nvSpPr>
          <p:cNvPr id="9" name="直線接點 8"/>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12" name="直線接點 11"/>
          <p:cNvSpPr>
            <a:spLocks noChangeShapeType="1"/>
          </p:cNvSpPr>
          <p:nvPr/>
        </p:nvSpPr>
        <p:spPr bwMode="auto">
          <a:xfrm>
            <a:off x="514350" y="1057986"/>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Tree>
    <p:extLst>
      <p:ext uri="{BB962C8B-B14F-4D97-AF65-F5344CB8AC3E}">
        <p14:creationId xmlns:p14="http://schemas.microsoft.com/office/powerpoint/2010/main" val="1544409550"/>
      </p:ext>
    </p:extLst>
  </p:cSld>
  <p:clrMap bg1="lt1" tx1="dk1" bg2="lt2" tx2="dk2" accent1="accent1" accent2="accent2" accent3="accent3" accent4="accent4" accent5="accent5" accent6="accent6" hlink="hlink" folHlink="folHlink"/>
  <p:sldLayoutIdLst>
    <p:sldLayoutId id="2147484289" r:id="rId1"/>
    <p:sldLayoutId id="2147484290" r:id="rId2"/>
    <p:sldLayoutId id="2147484291" r:id="rId3"/>
    <p:sldLayoutId id="2147484292" r:id="rId4"/>
    <p:sldLayoutId id="2147484293" r:id="rId5"/>
    <p:sldLayoutId id="2147484294" r:id="rId6"/>
    <p:sldLayoutId id="2147484295" r:id="rId7"/>
    <p:sldLayoutId id="2147484296" r:id="rId8"/>
    <p:sldLayoutId id="2147484297" r:id="rId9"/>
    <p:sldLayoutId id="2147484298" r:id="rId10"/>
    <p:sldLayoutId id="2147484299" r:id="rId11"/>
    <p:sldLayoutId id="2147484300" r:id="rId12"/>
    <p:sldLayoutId id="2147484301" r:id="rId13"/>
  </p:sldLayoutIdLst>
  <p:transition spd="slow">
    <p:randomBar dir="vert"/>
  </p:transition>
  <p:txStyles>
    <p:titleStyle>
      <a:lvl1pPr algn="l" rtl="0" eaLnBrk="0" fontAlgn="base" hangingPunct="0">
        <a:spcBef>
          <a:spcPct val="0"/>
        </a:spcBef>
        <a:spcAft>
          <a:spcPct val="0"/>
        </a:spcAft>
        <a:defRPr sz="3600" kern="1200" cap="all">
          <a:solidFill>
            <a:schemeClr val="tx2"/>
          </a:solidFill>
          <a:effectLst>
            <a:reflection blurRad="12700" stA="48000" endA="300" endPos="55000" dir="5400000" sy="-90000" algn="bl" rotWithShape="0"/>
          </a:effectLst>
          <a:latin typeface="+mj-lt"/>
          <a:ea typeface="+mj-ea"/>
          <a:cs typeface="+mj-cs"/>
        </a:defRPr>
      </a:lvl1pPr>
      <a:lvl2pPr algn="l" rtl="0" eaLnBrk="0" fontAlgn="base" hangingPunct="0">
        <a:spcBef>
          <a:spcPct val="0"/>
        </a:spcBef>
        <a:spcAft>
          <a:spcPct val="0"/>
        </a:spcAft>
        <a:defRPr sz="3600">
          <a:solidFill>
            <a:schemeClr val="tx2"/>
          </a:solidFill>
          <a:latin typeface="Franklin Gothic Medium" pitchFamily="34" charset="0"/>
          <a:ea typeface="微軟正黑體" pitchFamily="34" charset="-120"/>
        </a:defRPr>
      </a:lvl2pPr>
      <a:lvl3pPr algn="l" rtl="0" eaLnBrk="0" fontAlgn="base" hangingPunct="0">
        <a:spcBef>
          <a:spcPct val="0"/>
        </a:spcBef>
        <a:spcAft>
          <a:spcPct val="0"/>
        </a:spcAft>
        <a:defRPr sz="3600">
          <a:solidFill>
            <a:schemeClr val="tx2"/>
          </a:solidFill>
          <a:latin typeface="Franklin Gothic Medium" pitchFamily="34" charset="0"/>
          <a:ea typeface="微軟正黑體" pitchFamily="34" charset="-120"/>
        </a:defRPr>
      </a:lvl3pPr>
      <a:lvl4pPr algn="l" rtl="0" eaLnBrk="0" fontAlgn="base" hangingPunct="0">
        <a:spcBef>
          <a:spcPct val="0"/>
        </a:spcBef>
        <a:spcAft>
          <a:spcPct val="0"/>
        </a:spcAft>
        <a:defRPr sz="3600">
          <a:solidFill>
            <a:schemeClr val="tx2"/>
          </a:solidFill>
          <a:latin typeface="Franklin Gothic Medium" pitchFamily="34" charset="0"/>
          <a:ea typeface="微軟正黑體" pitchFamily="34" charset="-120"/>
        </a:defRPr>
      </a:lvl4pPr>
      <a:lvl5pPr algn="l" rtl="0" eaLnBrk="0" fontAlgn="base" hangingPunct="0">
        <a:spcBef>
          <a:spcPct val="0"/>
        </a:spcBef>
        <a:spcAft>
          <a:spcPct val="0"/>
        </a:spcAft>
        <a:defRPr sz="3600">
          <a:solidFill>
            <a:schemeClr val="tx2"/>
          </a:solidFill>
          <a:latin typeface="Franklin Gothic Medium" pitchFamily="34" charset="0"/>
          <a:ea typeface="微軟正黑體" pitchFamily="34" charset="-120"/>
        </a:defRPr>
      </a:lvl5pPr>
      <a:lvl6pPr marL="457200" algn="l" rtl="0" fontAlgn="base">
        <a:spcBef>
          <a:spcPct val="0"/>
        </a:spcBef>
        <a:spcAft>
          <a:spcPct val="0"/>
        </a:spcAft>
        <a:defRPr sz="3600">
          <a:solidFill>
            <a:schemeClr val="tx2"/>
          </a:solidFill>
          <a:latin typeface="Franklin Gothic Medium" pitchFamily="34" charset="0"/>
          <a:ea typeface="微軟正黑體" pitchFamily="34" charset="-120"/>
        </a:defRPr>
      </a:lvl6pPr>
      <a:lvl7pPr marL="914400" algn="l" rtl="0" fontAlgn="base">
        <a:spcBef>
          <a:spcPct val="0"/>
        </a:spcBef>
        <a:spcAft>
          <a:spcPct val="0"/>
        </a:spcAft>
        <a:defRPr sz="3600">
          <a:solidFill>
            <a:schemeClr val="tx2"/>
          </a:solidFill>
          <a:latin typeface="Franklin Gothic Medium" pitchFamily="34" charset="0"/>
          <a:ea typeface="微軟正黑體" pitchFamily="34" charset="-120"/>
        </a:defRPr>
      </a:lvl7pPr>
      <a:lvl8pPr marL="1371600" algn="l" rtl="0" fontAlgn="base">
        <a:spcBef>
          <a:spcPct val="0"/>
        </a:spcBef>
        <a:spcAft>
          <a:spcPct val="0"/>
        </a:spcAft>
        <a:defRPr sz="3600">
          <a:solidFill>
            <a:schemeClr val="tx2"/>
          </a:solidFill>
          <a:latin typeface="Franklin Gothic Medium" pitchFamily="34" charset="0"/>
          <a:ea typeface="微軟正黑體" pitchFamily="34" charset="-120"/>
        </a:defRPr>
      </a:lvl8pPr>
      <a:lvl9pPr marL="1828800" algn="l" rtl="0" fontAlgn="base">
        <a:spcBef>
          <a:spcPct val="0"/>
        </a:spcBef>
        <a:spcAft>
          <a:spcPct val="0"/>
        </a:spcAft>
        <a:defRPr sz="3600">
          <a:solidFill>
            <a:schemeClr val="tx2"/>
          </a:solidFill>
          <a:latin typeface="Franklin Gothic Medium" pitchFamily="34" charset="0"/>
          <a:ea typeface="微軟正黑體" pitchFamily="34" charset="-120"/>
        </a:defRPr>
      </a:lvl9pPr>
    </p:titleStyle>
    <p:bodyStyle>
      <a:lvl1pPr marL="342900" indent="-342900" algn="l" rtl="0" eaLnBrk="0" fontAlgn="base" hangingPunct="0">
        <a:spcBef>
          <a:spcPct val="20000"/>
        </a:spcBef>
        <a:spcAft>
          <a:spcPct val="0"/>
        </a:spcAft>
        <a:buClr>
          <a:schemeClr val="accent1"/>
        </a:buClr>
        <a:buSzPct val="70000"/>
        <a:buFont typeface="Wingdings 2" pitchFamily="18" charset="2"/>
        <a:buChar char=""/>
        <a:defRPr sz="3200" kern="1200">
          <a:solidFill>
            <a:schemeClr val="tx2"/>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2" pitchFamily="18" charset="2"/>
        <a:buChar char=""/>
        <a:defRPr sz="2800" kern="1200">
          <a:solidFill>
            <a:schemeClr val="tx2"/>
          </a:solidFill>
          <a:latin typeface="+mn-lt"/>
          <a:ea typeface="+mn-ea"/>
          <a:cs typeface="+mn-cs"/>
        </a:defRPr>
      </a:lvl2pPr>
      <a:lvl3pPr marL="1143000" indent="-228600" algn="l" rtl="0" eaLnBrk="0" fontAlgn="base" hangingPunct="0">
        <a:spcBef>
          <a:spcPct val="20000"/>
        </a:spcBef>
        <a:spcAft>
          <a:spcPct val="0"/>
        </a:spcAft>
        <a:buClr>
          <a:schemeClr val="accent1"/>
        </a:buClr>
        <a:buSzPct val="70000"/>
        <a:buFont typeface="Wingdings 2" pitchFamily="18" charset="2"/>
        <a:buChar char=""/>
        <a:defRPr sz="2400" kern="1200">
          <a:solidFill>
            <a:schemeClr val="tx2"/>
          </a:solidFill>
          <a:latin typeface="+mn-lt"/>
          <a:ea typeface="+mn-ea"/>
          <a:cs typeface="+mn-cs"/>
        </a:defRPr>
      </a:lvl3pPr>
      <a:lvl4pPr marL="1600200" indent="-228600" algn="l" rtl="0" eaLnBrk="0" fontAlgn="base" hangingPunct="0">
        <a:spcBef>
          <a:spcPct val="20000"/>
        </a:spcBef>
        <a:spcAft>
          <a:spcPct val="0"/>
        </a:spcAft>
        <a:buClr>
          <a:schemeClr val="accent1"/>
        </a:buClr>
        <a:buSzPct val="70000"/>
        <a:buFont typeface="Wingdings 2" pitchFamily="18" charset="2"/>
        <a:buChar char=""/>
        <a:defRPr sz="2000" kern="1200">
          <a:solidFill>
            <a:schemeClr val="tx2"/>
          </a:solidFill>
          <a:latin typeface="+mn-lt"/>
          <a:ea typeface="+mn-ea"/>
          <a:cs typeface="+mn-cs"/>
        </a:defRPr>
      </a:lvl4pPr>
      <a:lvl5pPr marL="2057400" indent="-228600" algn="l" rtl="0" eaLnBrk="0" fontAlgn="base" hangingPunct="0">
        <a:spcBef>
          <a:spcPct val="20000"/>
        </a:spcBef>
        <a:spcAft>
          <a:spcPct val="0"/>
        </a:spcAft>
        <a:buClr>
          <a:schemeClr val="accent1"/>
        </a:buClr>
        <a:buSzPct val="60000"/>
        <a:buFont typeface="Wingdings 2" pitchFamily="18" charset="2"/>
        <a:buChar char=""/>
        <a:defRPr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6" Type="http://schemas.openxmlformats.org/officeDocument/2006/relationships/slide" Target="slide40.xml"/><Relationship Id="rId5" Type="http://schemas.openxmlformats.org/officeDocument/2006/relationships/slide" Target="slide33.xml"/><Relationship Id="rId4" Type="http://schemas.openxmlformats.org/officeDocument/2006/relationships/slide" Target="slide3.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14.jp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16.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2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22.png"/><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23.jp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24.png"/><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25.jp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Layout" Target="../diagrams/layout1.xml"/><Relationship Id="rId7" Type="http://schemas.openxmlformats.org/officeDocument/2006/relationships/slide" Target="slide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10" Type="http://schemas.openxmlformats.org/officeDocument/2006/relationships/image" Target="../media/image10.png"/><Relationship Id="rId4" Type="http://schemas.openxmlformats.org/officeDocument/2006/relationships/diagramQuickStyle" Target="../diagrams/quickStyle1.xml"/><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6.png"/><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27.png"/><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28.png"/><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1.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endParaRPr kumimoji="1" lang="zh-TW" altLang="en-US"/>
          </a:p>
        </p:txBody>
      </p:sp>
      <p:sp>
        <p:nvSpPr>
          <p:cNvPr id="27650" name="Rectangle 3"/>
          <p:cNvSpPr>
            <a:spLocks noGrp="1" noChangeArrowheads="1"/>
          </p:cNvSpPr>
          <p:nvPr>
            <p:ph type="subTitle" idx="1"/>
          </p:nvPr>
        </p:nvSpPr>
        <p:spPr>
          <a:xfrm>
            <a:off x="228600" y="1757976"/>
            <a:ext cx="8458200" cy="914400"/>
          </a:xfrm>
        </p:spPr>
        <p:txBody>
          <a:bodyPr/>
          <a:lstStyle/>
          <a:p>
            <a:pPr algn="ctr" eaLnBrk="1" hangingPunct="1"/>
            <a:r>
              <a:rPr lang="zh-TW" altLang="en-US" sz="5400" dirty="0">
                <a:solidFill>
                  <a:srgbClr val="663300"/>
                </a:solidFill>
                <a:latin typeface="Arial" charset="0"/>
                <a:ea typeface="標楷體" pitchFamily="65" charset="-120"/>
                <a:cs typeface="Arial" charset="0"/>
              </a:rPr>
              <a:t>智慧家庭</a:t>
            </a:r>
          </a:p>
        </p:txBody>
      </p:sp>
      <p:sp>
        <p:nvSpPr>
          <p:cNvPr id="4" name="Rectangle 3"/>
          <p:cNvSpPr txBox="1">
            <a:spLocks noChangeArrowheads="1"/>
          </p:cNvSpPr>
          <p:nvPr/>
        </p:nvSpPr>
        <p:spPr bwMode="auto">
          <a:xfrm>
            <a:off x="1269812" y="882770"/>
            <a:ext cx="1219200" cy="914400"/>
          </a:xfrm>
          <a:prstGeom prst="rect">
            <a:avLst/>
          </a:prstGeom>
          <a:noFill/>
          <a:ln w="9525">
            <a:noFill/>
            <a:miter lim="800000"/>
            <a:headEnd/>
            <a:tailEnd/>
          </a:ln>
        </p:spPr>
        <p:txBody>
          <a:bodyPr anchor="b">
            <a:noAutofit/>
          </a:bodyPr>
          <a:lstStyle/>
          <a:p>
            <a:pPr fontAlgn="auto">
              <a:spcBef>
                <a:spcPct val="20000"/>
              </a:spcBef>
              <a:spcAft>
                <a:spcPts val="0"/>
              </a:spcAft>
              <a:buClr>
                <a:schemeClr val="accent1"/>
              </a:buClr>
              <a:buSzPct val="70000"/>
              <a:buFont typeface="Wingdings 2"/>
              <a:buNone/>
              <a:defRPr/>
            </a:pPr>
            <a:r>
              <a:rPr kumimoji="0" lang="en-US" altLang="zh-TW" sz="6000" dirty="0">
                <a:solidFill>
                  <a:srgbClr val="663300"/>
                </a:solidFill>
                <a:effectLst>
                  <a:outerShdw blurRad="38100" dist="38100" dir="2700000" algn="tl">
                    <a:srgbClr val="000000">
                      <a:alpha val="43137"/>
                    </a:srgbClr>
                  </a:outerShdw>
                </a:effectLst>
                <a:latin typeface="Arial" pitchFamily="34" charset="0"/>
                <a:ea typeface="+mn-ea"/>
                <a:cs typeface="Arial" pitchFamily="34" charset="0"/>
              </a:rPr>
              <a:t>03</a:t>
            </a:r>
            <a:endParaRPr kumimoji="0" lang="zh-TW" altLang="en-US" sz="6000" dirty="0">
              <a:solidFill>
                <a:srgbClr val="663300"/>
              </a:solidFill>
              <a:effectLst>
                <a:outerShdw blurRad="38100" dist="38100" dir="2700000" algn="tl">
                  <a:srgbClr val="000000">
                    <a:alpha val="43137"/>
                  </a:srgbClr>
                </a:outerShdw>
              </a:effectLst>
              <a:latin typeface="Arial" pitchFamily="34" charset="0"/>
              <a:ea typeface="+mn-ea"/>
              <a:cs typeface="Arial" pitchFamily="34" charset="0"/>
            </a:endParaRPr>
          </a:p>
        </p:txBody>
      </p:sp>
      <p:sp>
        <p:nvSpPr>
          <p:cNvPr id="6" name="Rectangle 3"/>
          <p:cNvSpPr txBox="1">
            <a:spLocks noChangeArrowheads="1"/>
          </p:cNvSpPr>
          <p:nvPr/>
        </p:nvSpPr>
        <p:spPr bwMode="auto">
          <a:xfrm>
            <a:off x="1157523" y="2842418"/>
            <a:ext cx="6905154" cy="300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a:solidFill>
                  <a:schemeClr val="tx1"/>
                </a:solidFill>
                <a:latin typeface="Arial" charset="0"/>
                <a:ea typeface="新細明體" charset="-120"/>
              </a:defRPr>
            </a:lvl1pPr>
            <a:lvl2pPr marL="742950" indent="-285750" eaLnBrk="0" hangingPunct="0">
              <a:defRPr kumimoji="1">
                <a:solidFill>
                  <a:schemeClr val="tx1"/>
                </a:solidFill>
                <a:latin typeface="Arial" charset="0"/>
                <a:ea typeface="新細明體" charset="-120"/>
              </a:defRPr>
            </a:lvl2pPr>
            <a:lvl3pPr marL="1143000" indent="-228600" eaLnBrk="0" hangingPunct="0">
              <a:defRPr kumimoji="1">
                <a:solidFill>
                  <a:schemeClr val="tx1"/>
                </a:solidFill>
                <a:latin typeface="Arial" charset="0"/>
                <a:ea typeface="新細明體" charset="-120"/>
              </a:defRPr>
            </a:lvl3pPr>
            <a:lvl4pPr marL="1600200" indent="-228600" eaLnBrk="0" hangingPunct="0">
              <a:defRPr kumimoji="1">
                <a:solidFill>
                  <a:schemeClr val="tx1"/>
                </a:solidFill>
                <a:latin typeface="Arial" charset="0"/>
                <a:ea typeface="新細明體" charset="-120"/>
              </a:defRPr>
            </a:lvl4pPr>
            <a:lvl5pPr marL="2057400" indent="-228600" eaLnBrk="0" hangingPunct="0">
              <a:defRPr kumimoji="1">
                <a:solidFill>
                  <a:schemeClr val="tx1"/>
                </a:solidFill>
                <a:latin typeface="Arial" charset="0"/>
                <a:ea typeface="新細明體" charset="-120"/>
              </a:defRPr>
            </a:lvl5pPr>
            <a:lvl6pPr marL="2514600" indent="-228600" eaLnBrk="0" fontAlgn="base" hangingPunct="0">
              <a:spcBef>
                <a:spcPct val="0"/>
              </a:spcBef>
              <a:spcAft>
                <a:spcPct val="0"/>
              </a:spcAft>
              <a:defRPr kumimoji="1">
                <a:solidFill>
                  <a:schemeClr val="tx1"/>
                </a:solidFill>
                <a:latin typeface="Arial" charset="0"/>
                <a:ea typeface="新細明體" charset="-120"/>
              </a:defRPr>
            </a:lvl6pPr>
            <a:lvl7pPr marL="2971800" indent="-228600" eaLnBrk="0" fontAlgn="base" hangingPunct="0">
              <a:spcBef>
                <a:spcPct val="0"/>
              </a:spcBef>
              <a:spcAft>
                <a:spcPct val="0"/>
              </a:spcAft>
              <a:defRPr kumimoji="1">
                <a:solidFill>
                  <a:schemeClr val="tx1"/>
                </a:solidFill>
                <a:latin typeface="Arial" charset="0"/>
                <a:ea typeface="新細明體" charset="-120"/>
              </a:defRPr>
            </a:lvl7pPr>
            <a:lvl8pPr marL="3429000" indent="-228600" eaLnBrk="0" fontAlgn="base" hangingPunct="0">
              <a:spcBef>
                <a:spcPct val="0"/>
              </a:spcBef>
              <a:spcAft>
                <a:spcPct val="0"/>
              </a:spcAft>
              <a:defRPr kumimoji="1">
                <a:solidFill>
                  <a:schemeClr val="tx1"/>
                </a:solidFill>
                <a:latin typeface="Arial" charset="0"/>
                <a:ea typeface="新細明體" charset="-120"/>
              </a:defRPr>
            </a:lvl8pPr>
            <a:lvl9pPr marL="3886200" indent="-228600" eaLnBrk="0" fontAlgn="base" hangingPunct="0">
              <a:spcBef>
                <a:spcPct val="0"/>
              </a:spcBef>
              <a:spcAft>
                <a:spcPct val="0"/>
              </a:spcAft>
              <a:defRPr kumimoji="1">
                <a:solidFill>
                  <a:schemeClr val="tx1"/>
                </a:solidFill>
                <a:latin typeface="Arial" charset="0"/>
                <a:ea typeface="新細明體" charset="-120"/>
              </a:defRPr>
            </a:lvl9pPr>
          </a:lstStyle>
          <a:p>
            <a:pPr eaLnBrk="1" hangingPunct="1">
              <a:spcBef>
                <a:spcPct val="20000"/>
              </a:spcBef>
              <a:buClr>
                <a:schemeClr val="accent1"/>
              </a:buClr>
              <a:buSzPct val="70000"/>
            </a:pPr>
            <a:r>
              <a:rPr kumimoji="0" lang="mr-IN" altLang="zh-TW" sz="2400" dirty="0">
                <a:ea typeface="標楷體" pitchFamily="65" charset="-120"/>
                <a:cs typeface="Arial" charset="0"/>
                <a:hlinkClick r:id="rId3" action="ppaction://hlinksldjump"/>
              </a:rPr>
              <a:t>3-1</a:t>
            </a:r>
            <a:r>
              <a:rPr kumimoji="0" lang="zh-TW" altLang="mr-IN" sz="2400" dirty="0">
                <a:ea typeface="標楷體" pitchFamily="65" charset="-120"/>
                <a:cs typeface="Arial" charset="0"/>
                <a:hlinkClick r:id="rId3" action="ppaction://hlinksldjump"/>
              </a:rPr>
              <a:t>　介紹  </a:t>
            </a:r>
            <a:endParaRPr kumimoji="0" lang="en-US" altLang="zh-TW" sz="2400" dirty="0">
              <a:ea typeface="標楷體" pitchFamily="65" charset="-120"/>
              <a:cs typeface="Arial" charset="0"/>
            </a:endParaRPr>
          </a:p>
          <a:p>
            <a:pPr eaLnBrk="1" hangingPunct="1">
              <a:spcBef>
                <a:spcPct val="20000"/>
              </a:spcBef>
              <a:buClr>
                <a:schemeClr val="accent1"/>
              </a:buClr>
              <a:buSzPct val="70000"/>
            </a:pPr>
            <a:r>
              <a:rPr kumimoji="0" lang="en-US" altLang="zh-TW" sz="2400" dirty="0">
                <a:ea typeface="標楷體" pitchFamily="65" charset="-120"/>
                <a:cs typeface="Arial" charset="0"/>
                <a:hlinkClick r:id="rId4" action="ppaction://hlinksldjump"/>
              </a:rPr>
              <a:t>3-2</a:t>
            </a:r>
            <a:r>
              <a:rPr kumimoji="0" lang="zh-TW" altLang="en-US" sz="2400" dirty="0">
                <a:ea typeface="標楷體" pitchFamily="65" charset="-120"/>
                <a:cs typeface="Arial" charset="0"/>
                <a:hlinkClick r:id="rId4" action="ppaction://hlinksldjump"/>
              </a:rPr>
              <a:t>　現況應用</a:t>
            </a:r>
            <a:endParaRPr kumimoji="0" lang="en-US" altLang="zh-TW" sz="2400" dirty="0">
              <a:ea typeface="標楷體" pitchFamily="65" charset="-120"/>
              <a:cs typeface="Arial" charset="0"/>
            </a:endParaRPr>
          </a:p>
          <a:p>
            <a:pPr eaLnBrk="1" hangingPunct="1">
              <a:spcBef>
                <a:spcPct val="20000"/>
              </a:spcBef>
              <a:buClr>
                <a:schemeClr val="accent1"/>
              </a:buClr>
              <a:buSzPct val="70000"/>
            </a:pPr>
            <a:r>
              <a:rPr kumimoji="0" lang="en-US" altLang="zh-TW" sz="2400" dirty="0">
                <a:ea typeface="標楷體" pitchFamily="65" charset="-120"/>
                <a:cs typeface="Arial" charset="0"/>
                <a:hlinkClick r:id="rId5" action="ppaction://hlinksldjump"/>
              </a:rPr>
              <a:t>3-3</a:t>
            </a:r>
            <a:r>
              <a:rPr kumimoji="0" lang="zh-TW" altLang="en-US" sz="2400" dirty="0">
                <a:ea typeface="標楷體" pitchFamily="65" charset="-120"/>
                <a:cs typeface="Arial" charset="0"/>
                <a:hlinkClick r:id="rId5" action="ppaction://hlinksldjump"/>
              </a:rPr>
              <a:t>　商機與未來展望</a:t>
            </a:r>
            <a:endParaRPr kumimoji="0" lang="en-US" altLang="zh-TW" sz="2400" dirty="0">
              <a:ea typeface="標楷體" pitchFamily="65" charset="-120"/>
              <a:cs typeface="Arial" charset="0"/>
            </a:endParaRPr>
          </a:p>
          <a:p>
            <a:pPr eaLnBrk="1" hangingPunct="1">
              <a:spcBef>
                <a:spcPct val="20000"/>
              </a:spcBef>
              <a:buClr>
                <a:schemeClr val="accent1"/>
              </a:buClr>
              <a:buSzPct val="70000"/>
            </a:pPr>
            <a:r>
              <a:rPr kumimoji="0" lang="mr-IN" altLang="zh-TW" sz="2400" dirty="0">
                <a:ea typeface="標楷體" pitchFamily="65" charset="-120"/>
                <a:cs typeface="Arial" charset="0"/>
                <a:hlinkClick r:id="rId6" action="ppaction://hlinksldjump"/>
              </a:rPr>
              <a:t>3-4   </a:t>
            </a:r>
            <a:r>
              <a:rPr kumimoji="0" lang="zh-TW" altLang="mr-IN" sz="2400" dirty="0">
                <a:ea typeface="標楷體" pitchFamily="65" charset="-120"/>
                <a:cs typeface="Arial" charset="0"/>
                <a:hlinkClick r:id="rId6" action="ppaction://hlinksldjump"/>
              </a:rPr>
              <a:t>結論</a:t>
            </a:r>
            <a:endParaRPr kumimoji="0" lang="en-US" altLang="zh-TW" sz="2400" dirty="0">
              <a:ea typeface="標楷體" pitchFamily="65" charset="-120"/>
              <a:cs typeface="Arial" charset="0"/>
            </a:endParaRPr>
          </a:p>
          <a:p>
            <a:pPr eaLnBrk="1" hangingPunct="1">
              <a:spcBef>
                <a:spcPct val="20000"/>
              </a:spcBef>
              <a:buClr>
                <a:schemeClr val="accent1"/>
              </a:buClr>
              <a:buSzPct val="70000"/>
            </a:pPr>
            <a:endParaRPr kumimoji="0" lang="en-US" altLang="zh-TW" sz="2400" dirty="0">
              <a:ea typeface="標楷體" pitchFamily="65" charset="-120"/>
              <a:cs typeface="Arial" charset="0"/>
            </a:endParaRPr>
          </a:p>
          <a:p>
            <a:pPr eaLnBrk="1" hangingPunct="1">
              <a:spcBef>
                <a:spcPct val="20000"/>
              </a:spcBef>
              <a:buClr>
                <a:schemeClr val="accent1"/>
              </a:buClr>
              <a:buSzPct val="70000"/>
            </a:pPr>
            <a:endParaRPr kumimoji="0" lang="en-US" altLang="zh-TW" sz="2400" dirty="0">
              <a:ea typeface="標楷體" pitchFamily="65" charset="-120"/>
              <a:cs typeface="Arial" charset="0"/>
            </a:endParaRPr>
          </a:p>
          <a:p>
            <a:pPr eaLnBrk="1" hangingPunct="1">
              <a:spcBef>
                <a:spcPct val="20000"/>
              </a:spcBef>
              <a:buClr>
                <a:schemeClr val="accent1"/>
              </a:buClr>
              <a:buSzPct val="70000"/>
            </a:pPr>
            <a:endParaRPr kumimoji="0" lang="en-US" altLang="zh-TW" sz="2400" dirty="0">
              <a:ea typeface="標楷體" pitchFamily="65" charset="-120"/>
              <a:cs typeface="Arial" charset="0"/>
            </a:endParaRPr>
          </a:p>
        </p:txBody>
      </p:sp>
      <p:pic>
        <p:nvPicPr>
          <p:cNvPr id="10" name="圖片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93744" y="0"/>
            <a:ext cx="1519311" cy="2057400"/>
          </a:xfrm>
          <a:prstGeom prst="rect">
            <a:avLst/>
          </a:prstGeom>
        </p:spPr>
      </p:pic>
    </p:spTree>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319089" y="1346008"/>
            <a:ext cx="5013025"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應用案例（二）：</a:t>
            </a:r>
            <a:r>
              <a:rPr lang="de-DE" altLang="zh-TW" sz="2400" dirty="0"/>
              <a:t> </a:t>
            </a:r>
            <a:r>
              <a:rPr lang="de-DE" altLang="zh-TW" sz="2400" dirty="0">
                <a:latin typeface="Kaiti TC" charset="-120"/>
                <a:ea typeface="Kaiti TC" charset="-120"/>
                <a:cs typeface="Kaiti TC" charset="-120"/>
              </a:rPr>
              <a:t>Google Home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看見</a:t>
            </a: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以人工智慧語音辨識方式打入家庭後立刻發展的產品，在</a:t>
            </a:r>
            <a:r>
              <a:rPr lang="en-US" altLang="zh-TW" sz="2400" dirty="0">
                <a:latin typeface="Kaiti TC" charset="-120"/>
                <a:ea typeface="Kaiti TC" charset="-120"/>
                <a:cs typeface="Kaiti TC" charset="-120"/>
              </a:rPr>
              <a:t>2016</a:t>
            </a:r>
            <a:r>
              <a:rPr lang="zh-TW" altLang="en-US" sz="2400" dirty="0">
                <a:latin typeface="Kaiti TC" charset="-120"/>
                <a:ea typeface="Kaiti TC" charset="-120"/>
                <a:cs typeface="Kaiti TC" charset="-120"/>
              </a:rPr>
              <a:t>年底開始銷售，因為有</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的各類應用支持，市場慢慢打開中。</a:t>
            </a:r>
            <a:r>
              <a:rPr lang="en-US" altLang="zh-TW" sz="2400" dirty="0">
                <a:latin typeface="Kaiti TC" charset="-120"/>
                <a:ea typeface="Kaiti TC" charset="-120"/>
                <a:cs typeface="Kaiti TC" charset="-120"/>
              </a:rPr>
              <a:t>2017</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又推出了廉價版的</a:t>
            </a:r>
            <a:r>
              <a:rPr lang="en-US" altLang="zh-TW" sz="2400" dirty="0">
                <a:latin typeface="Kaiti TC" charset="-120"/>
                <a:ea typeface="Kaiti TC" charset="-120"/>
                <a:cs typeface="Kaiti TC" charset="-120"/>
              </a:rPr>
              <a:t>Google Home Mini</a:t>
            </a:r>
            <a:r>
              <a:rPr lang="zh-TW" altLang="en-US" sz="2400" dirty="0">
                <a:latin typeface="Kaiti TC" charset="-120"/>
                <a:ea typeface="Kaiti TC" charset="-120"/>
                <a:cs typeface="Kaiti TC" charset="-120"/>
              </a:rPr>
              <a:t>及強調良好音質的</a:t>
            </a:r>
            <a:r>
              <a:rPr lang="en-US" altLang="zh-TW" sz="2400" dirty="0">
                <a:latin typeface="Kaiti TC" charset="-120"/>
                <a:ea typeface="Kaiti TC" charset="-120"/>
                <a:cs typeface="Kaiti TC" charset="-120"/>
              </a:rPr>
              <a:t>Google Home Max</a:t>
            </a:r>
            <a:r>
              <a:rPr lang="zh-TW" altLang="en-US" sz="2400" dirty="0">
                <a:latin typeface="Kaiti TC" charset="-120"/>
                <a:ea typeface="Kaiti TC" charset="-120"/>
                <a:cs typeface="Kaiti TC" charset="-120"/>
              </a:rPr>
              <a:t>。 </a:t>
            </a: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
        <p:nvSpPr>
          <p:cNvPr id="3" name="文字方塊 2"/>
          <p:cNvSpPr txBox="1"/>
          <p:nvPr/>
        </p:nvSpPr>
        <p:spPr>
          <a:xfrm>
            <a:off x="5535315" y="4300663"/>
            <a:ext cx="3151486" cy="1446550"/>
          </a:xfrm>
          <a:prstGeom prst="rect">
            <a:avLst/>
          </a:prstGeom>
          <a:noFill/>
        </p:spPr>
        <p:txBody>
          <a:bodyPr wrap="square" rtlCol="0">
            <a:spAutoFit/>
          </a:bodyPr>
          <a:lstStyle/>
          <a:p>
            <a:br>
              <a:rPr lang="en-US" altLang="zh-TW" sz="1100" dirty="0"/>
            </a:br>
            <a:r>
              <a:rPr lang="zh-TW" altLang="en-US" sz="1100" dirty="0">
                <a:latin typeface="Kaiti TC" charset="-120"/>
                <a:ea typeface="Kaiti TC" charset="-120"/>
                <a:cs typeface="Kaiti TC" charset="-120"/>
              </a:rPr>
              <a:t>圖：</a:t>
            </a:r>
            <a:r>
              <a:rPr lang="fr-FR" altLang="zh-TW" sz="1100" dirty="0"/>
              <a:t>Google Home </a:t>
            </a:r>
            <a:r>
              <a:rPr lang="fr-FR" altLang="zh-TW" sz="1100" dirty="0" err="1"/>
              <a:t>Family</a:t>
            </a:r>
            <a:r>
              <a:rPr lang="zh-TW" altLang="fr-FR" sz="1100" dirty="0"/>
              <a:t>， 取自網路</a:t>
            </a:r>
            <a:r>
              <a:rPr lang="fr-FR" altLang="zh-TW" sz="1100" dirty="0"/>
              <a:t>http://</a:t>
            </a:r>
            <a:r>
              <a:rPr lang="fr-FR" altLang="zh-TW" sz="1100" dirty="0" err="1"/>
              <a:t>www.frandroid.com</a:t>
            </a:r>
            <a:r>
              <a:rPr lang="fr-FR" altLang="zh-TW" sz="1100" dirty="0"/>
              <a:t>/marques/</a:t>
            </a:r>
            <a:r>
              <a:rPr lang="fr-FR" altLang="zh-TW" sz="1100" dirty="0" err="1"/>
              <a:t>google</a:t>
            </a:r>
            <a:r>
              <a:rPr lang="fr-FR" altLang="zh-TW" sz="1100" dirty="0"/>
              <a:t>/464015_google- home-vs-home-mini-vs-home-max-quelles-differences-lequel-choisir </a:t>
            </a:r>
          </a:p>
          <a:p>
            <a:r>
              <a:rPr lang="fr-FR" altLang="zh-TW" sz="1100" dirty="0"/>
              <a:t> </a:t>
            </a:r>
          </a:p>
          <a:p>
            <a:endParaRPr lang="en-US" altLang="zh-TW" sz="1100" dirty="0">
              <a:latin typeface="Kaiti TC" charset="-120"/>
              <a:ea typeface="Kaiti TC" charset="-120"/>
              <a:cs typeface="Kaiti TC" charset="-120"/>
            </a:endParaRPr>
          </a:p>
          <a:p>
            <a:endParaRPr kumimoji="1" lang="zh-TW" altLang="en-US" sz="1100" dirty="0"/>
          </a:p>
        </p:txBody>
      </p:sp>
      <p:pic>
        <p:nvPicPr>
          <p:cNvPr id="14" name="圖片 13"/>
          <p:cNvPicPr/>
          <p:nvPr/>
        </p:nvPicPr>
        <p:blipFill>
          <a:blip r:embed="rId5">
            <a:extLst>
              <a:ext uri="{28A0092B-C50C-407E-A947-70E740481C1C}">
                <a14:useLocalDpi xmlns:a14="http://schemas.microsoft.com/office/drawing/2010/main" val="0"/>
              </a:ext>
            </a:extLst>
          </a:blip>
          <a:stretch>
            <a:fillRect/>
          </a:stretch>
        </p:blipFill>
        <p:spPr>
          <a:xfrm>
            <a:off x="5105400" y="1354171"/>
            <a:ext cx="3813049" cy="2971800"/>
          </a:xfrm>
          <a:prstGeom prst="rect">
            <a:avLst/>
          </a:prstGeom>
        </p:spPr>
      </p:pic>
    </p:spTree>
    <p:extLst>
      <p:ext uri="{BB962C8B-B14F-4D97-AF65-F5344CB8AC3E}">
        <p14:creationId xmlns:p14="http://schemas.microsoft.com/office/powerpoint/2010/main" val="768929865"/>
      </p:ext>
    </p:extLst>
  </p:cSld>
  <p:clrMapOvr>
    <a:masterClrMapping/>
  </p:clrMapOvr>
  <p:transition spd="slow">
    <p:randomBar dir="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319089" y="1346008"/>
            <a:ext cx="8367711"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Wingdings" charset="2"/>
              <a:buChar char="ü"/>
            </a:pPr>
            <a:r>
              <a:rPr lang="en-US" altLang="zh-TW" sz="2400" dirty="0">
                <a:latin typeface="Kaiti TC" charset="-120"/>
                <a:ea typeface="Kaiti TC" charset="-120"/>
                <a:cs typeface="Kaiti TC" charset="-120"/>
              </a:rPr>
              <a:t>Google Home </a:t>
            </a:r>
            <a:r>
              <a:rPr lang="zh-TW" altLang="en-US" sz="2400" dirty="0">
                <a:latin typeface="Kaiti TC" charset="-120"/>
                <a:ea typeface="Kaiti TC" charset="-120"/>
                <a:cs typeface="Kaiti TC" charset="-120"/>
              </a:rPr>
              <a:t>系列使用的語音人工智慧助理是“</a:t>
            </a:r>
            <a:r>
              <a:rPr lang="en-US" altLang="zh-TW" sz="2400" dirty="0">
                <a:latin typeface="Kaiti TC" charset="-120"/>
                <a:ea typeface="Kaiti TC" charset="-120"/>
                <a:cs typeface="Kaiti TC" charset="-120"/>
              </a:rPr>
              <a:t>Google Assistant</a:t>
            </a:r>
            <a:r>
              <a:rPr lang="zh-TW" altLang="en-US" sz="2400" dirty="0">
                <a:latin typeface="Kaiti TC" charset="-120"/>
                <a:ea typeface="Kaiti TC" charset="-120"/>
                <a:cs typeface="Kaiti TC" charset="-120"/>
              </a:rPr>
              <a:t>”，這是現在</a:t>
            </a:r>
            <a:r>
              <a:rPr lang="en-US" altLang="zh-TW" sz="2400" dirty="0">
                <a:latin typeface="Kaiti TC" charset="-120"/>
                <a:ea typeface="Kaiti TC" charset="-120"/>
                <a:cs typeface="Kaiti TC" charset="-120"/>
              </a:rPr>
              <a:t>Google </a:t>
            </a:r>
            <a:r>
              <a:rPr lang="zh-TW" altLang="en-US" sz="2400" dirty="0">
                <a:latin typeface="Kaiti TC" charset="-120"/>
                <a:ea typeface="Kaiti TC" charset="-120"/>
                <a:cs typeface="Kaiti TC" charset="-120"/>
              </a:rPr>
              <a:t>全系列產品的人工智慧，最好的是整合</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強大的生態系，登錄到</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帳戶後，可以使用</a:t>
            </a:r>
            <a:r>
              <a:rPr lang="en-US" altLang="zh-TW" sz="2400" dirty="0">
                <a:latin typeface="Kaiti TC" charset="-120"/>
                <a:ea typeface="Kaiti TC" charset="-120"/>
                <a:cs typeface="Kaiti TC" charset="-120"/>
              </a:rPr>
              <a:t>Gmail</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Google </a:t>
            </a:r>
            <a:r>
              <a:rPr lang="zh-TW" altLang="en-US" sz="2400" dirty="0">
                <a:latin typeface="Kaiti TC" charset="-120"/>
                <a:ea typeface="Kaiti TC" charset="-120"/>
                <a:cs typeface="Kaiti TC" charset="-120"/>
              </a:rPr>
              <a:t>日曆、</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地圖、 </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翻譯</a:t>
            </a:r>
            <a:r>
              <a:rPr lang="en-US" altLang="zh-TW" sz="2400" dirty="0">
                <a:latin typeface="Kaiti TC" charset="-120"/>
                <a:ea typeface="Kaiti TC" charset="-120"/>
                <a:cs typeface="Kaiti TC" charset="-120"/>
              </a:rPr>
              <a:t>…</a:t>
            </a:r>
            <a:r>
              <a:rPr lang="zh-TW" altLang="en-US" sz="2400" dirty="0">
                <a:latin typeface="Kaiti TC" charset="-120"/>
                <a:ea typeface="Kaiti TC" charset="-120"/>
                <a:cs typeface="Kaiti TC" charset="-120"/>
              </a:rPr>
              <a:t>等等，還有使用</a:t>
            </a:r>
            <a:r>
              <a:rPr lang="en-US" altLang="zh-TW" sz="2400" dirty="0">
                <a:latin typeface="Kaiti TC" charset="-120"/>
                <a:ea typeface="Kaiti TC" charset="-120"/>
                <a:cs typeface="Kaiti TC" charset="-120"/>
              </a:rPr>
              <a:t>Chromecast Audio</a:t>
            </a:r>
            <a:r>
              <a:rPr lang="zh-TW" altLang="en-US" sz="2400" dirty="0">
                <a:latin typeface="Kaiti TC" charset="-120"/>
                <a:ea typeface="Kaiti TC" charset="-120"/>
                <a:cs typeface="Kaiti TC" charset="-120"/>
              </a:rPr>
              <a:t>，以及支持</a:t>
            </a:r>
            <a:r>
              <a:rPr lang="en-US" altLang="zh-TW" sz="2400" dirty="0">
                <a:latin typeface="Kaiti TC" charset="-120"/>
                <a:ea typeface="Kaiti TC" charset="-120"/>
                <a:cs typeface="Kaiti TC" charset="-120"/>
              </a:rPr>
              <a:t>Google Cast</a:t>
            </a:r>
            <a:r>
              <a:rPr lang="zh-TW" altLang="en-US" sz="2400" dirty="0">
                <a:latin typeface="Kaiti TC" charset="-120"/>
                <a:ea typeface="Kaiti TC" charset="-120"/>
                <a:cs typeface="Kaiti TC" charset="-120"/>
              </a:rPr>
              <a:t>的任何音箱，像是</a:t>
            </a:r>
            <a:r>
              <a:rPr lang="en-US" altLang="zh-TW" sz="2400" dirty="0">
                <a:latin typeface="Kaiti TC" charset="-120"/>
                <a:ea typeface="Kaiti TC" charset="-120"/>
                <a:cs typeface="Kaiti TC" charset="-120"/>
              </a:rPr>
              <a:t>Sony</a:t>
            </a:r>
            <a:r>
              <a:rPr lang="zh-TW" altLang="en-US" sz="2400" dirty="0">
                <a:latin typeface="Kaiti TC" charset="-120"/>
                <a:ea typeface="Kaiti TC" charset="-120"/>
                <a:cs typeface="Kaiti TC" charset="-120"/>
              </a:rPr>
              <a:t>跟</a:t>
            </a:r>
            <a:r>
              <a:rPr lang="en-US" altLang="zh-TW" sz="2400" dirty="0">
                <a:latin typeface="Kaiti TC" charset="-120"/>
                <a:ea typeface="Kaiti TC" charset="-120"/>
                <a:cs typeface="Kaiti TC" charset="-120"/>
              </a:rPr>
              <a:t>LG</a:t>
            </a:r>
            <a:r>
              <a:rPr lang="zh-TW" altLang="en-US" sz="2400" dirty="0">
                <a:latin typeface="Kaiti TC" charset="-120"/>
                <a:ea typeface="Kaiti TC" charset="-120"/>
                <a:cs typeface="Kaiti TC" charset="-120"/>
              </a:rPr>
              <a:t>的，並且與</a:t>
            </a:r>
            <a:r>
              <a:rPr lang="en-US" altLang="zh-TW" sz="2400" dirty="0">
                <a:latin typeface="Kaiti TC" charset="-120"/>
                <a:ea typeface="Kaiti TC" charset="-120"/>
                <a:cs typeface="Kaiti TC" charset="-120"/>
              </a:rPr>
              <a:t>Chromecast</a:t>
            </a:r>
            <a:r>
              <a:rPr lang="zh-TW" altLang="en-US" sz="2400" dirty="0">
                <a:latin typeface="Kaiti TC" charset="-120"/>
                <a:ea typeface="Kaiti TC" charset="-120"/>
                <a:cs typeface="Kaiti TC" charset="-120"/>
              </a:rPr>
              <a:t>同步良好，可將</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照片或</a:t>
            </a:r>
            <a:r>
              <a:rPr lang="en-US" altLang="zh-TW" sz="2400" dirty="0" err="1">
                <a:latin typeface="Kaiti TC" charset="-120"/>
                <a:ea typeface="Kaiti TC" charset="-120"/>
                <a:cs typeface="Kaiti TC" charset="-120"/>
              </a:rPr>
              <a:t>Youtube</a:t>
            </a:r>
            <a:r>
              <a:rPr lang="zh-TW" altLang="en-US" sz="2400" dirty="0">
                <a:latin typeface="Kaiti TC" charset="-120"/>
                <a:ea typeface="Kaiti TC" charset="-120"/>
                <a:cs typeface="Kaiti TC" charset="-120"/>
              </a:rPr>
              <a:t>影片，以及</a:t>
            </a:r>
            <a:r>
              <a:rPr lang="en-US" altLang="zh-TW" sz="2400" dirty="0">
                <a:latin typeface="Kaiti TC" charset="-120"/>
                <a:ea typeface="Kaiti TC" charset="-120"/>
                <a:cs typeface="Kaiti TC" charset="-120"/>
              </a:rPr>
              <a:t>Netflix</a:t>
            </a:r>
            <a:r>
              <a:rPr lang="zh-TW" altLang="en-US" sz="2400" dirty="0">
                <a:latin typeface="Kaiti TC" charset="-120"/>
                <a:ea typeface="Kaiti TC" charset="-120"/>
                <a:cs typeface="Kaiti TC" charset="-120"/>
              </a:rPr>
              <a:t>的內容顯示到有裝</a:t>
            </a:r>
            <a:r>
              <a:rPr lang="en-US" altLang="zh-TW" sz="2400" dirty="0">
                <a:latin typeface="Kaiti TC" charset="-120"/>
                <a:ea typeface="Kaiti TC" charset="-120"/>
                <a:cs typeface="Kaiti TC" charset="-120"/>
              </a:rPr>
              <a:t>Chromecast</a:t>
            </a:r>
            <a:r>
              <a:rPr lang="zh-TW" altLang="en-US" sz="2400" dirty="0">
                <a:latin typeface="Kaiti TC" charset="-120"/>
                <a:ea typeface="Kaiti TC" charset="-120"/>
                <a:cs typeface="Kaiti TC" charset="-120"/>
              </a:rPr>
              <a:t>的電視上，而</a:t>
            </a:r>
            <a:r>
              <a:rPr lang="en-US" altLang="zh-TW" sz="2400" dirty="0">
                <a:latin typeface="Kaiti TC" charset="-120"/>
                <a:ea typeface="Kaiti TC" charset="-120"/>
                <a:cs typeface="Kaiti TC" charset="-120"/>
              </a:rPr>
              <a:t>Google Home</a:t>
            </a:r>
            <a:r>
              <a:rPr lang="zh-TW" altLang="en-US" sz="2400" dirty="0">
                <a:latin typeface="Kaiti TC" charset="-120"/>
                <a:ea typeface="Kaiti TC" charset="-120"/>
                <a:cs typeface="Kaiti TC" charset="-120"/>
              </a:rPr>
              <a:t>支援的音樂來源有</a:t>
            </a:r>
            <a:r>
              <a:rPr lang="en-US" altLang="zh-TW" sz="2400" dirty="0">
                <a:latin typeface="Kaiti TC" charset="-120"/>
                <a:ea typeface="Kaiti TC" charset="-120"/>
                <a:cs typeface="Kaiti TC" charset="-120"/>
              </a:rPr>
              <a:t>Spotify</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Pandora</a:t>
            </a:r>
            <a:r>
              <a:rPr lang="zh-TW" altLang="en-US" sz="2400" dirty="0">
                <a:latin typeface="Kaiti TC" charset="-120"/>
                <a:ea typeface="Kaiti TC" charset="-120"/>
                <a:cs typeface="Kaiti TC" charset="-120"/>
              </a:rPr>
              <a:t>、</a:t>
            </a:r>
            <a:r>
              <a:rPr lang="en-US" altLang="zh-TW" sz="2400" dirty="0" err="1">
                <a:latin typeface="Kaiti TC" charset="-120"/>
                <a:ea typeface="Kaiti TC" charset="-120"/>
                <a:cs typeface="Kaiti TC" charset="-120"/>
              </a:rPr>
              <a:t>TuneIn</a:t>
            </a:r>
            <a:r>
              <a:rPr lang="zh-TW" altLang="en-US" sz="2400" dirty="0">
                <a:latin typeface="Kaiti TC" charset="-120"/>
                <a:ea typeface="Kaiti TC" charset="-120"/>
                <a:cs typeface="Kaiti TC" charset="-120"/>
              </a:rPr>
              <a:t>以及</a:t>
            </a:r>
            <a:r>
              <a:rPr lang="en-US" altLang="zh-TW" sz="2400" dirty="0">
                <a:latin typeface="Kaiti TC" charset="-120"/>
                <a:ea typeface="Kaiti TC" charset="-120"/>
                <a:cs typeface="Kaiti TC" charset="-120"/>
              </a:rPr>
              <a:t>Google Play music</a:t>
            </a:r>
            <a:r>
              <a:rPr lang="zh-TW" altLang="en-US" sz="2400" dirty="0">
                <a:latin typeface="Kaiti TC" charset="-120"/>
                <a:ea typeface="Kaiti TC" charset="-120"/>
                <a:cs typeface="Kaiti TC" charset="-120"/>
              </a:rPr>
              <a:t>。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en-US" altLang="zh-TW" sz="2400" dirty="0">
                <a:latin typeface="Kaiti TC" charset="-120"/>
                <a:ea typeface="Kaiti TC" charset="-120"/>
                <a:cs typeface="Kaiti TC" charset="-120"/>
              </a:rPr>
              <a:t>Google Home</a:t>
            </a:r>
            <a:r>
              <a:rPr lang="zh-TW" altLang="en-US" sz="2400" dirty="0">
                <a:latin typeface="Kaiti TC" charset="-120"/>
                <a:ea typeface="Kaiti TC" charset="-120"/>
                <a:cs typeface="Kaiti TC" charset="-120"/>
              </a:rPr>
              <a:t>以“ </a:t>
            </a:r>
            <a:r>
              <a:rPr lang="en-US" altLang="zh-TW" sz="2400" dirty="0">
                <a:latin typeface="Kaiti TC" charset="-120"/>
                <a:ea typeface="Kaiti TC" charset="-120"/>
                <a:cs typeface="Kaiti TC" charset="-120"/>
              </a:rPr>
              <a:t>Hey Google</a:t>
            </a:r>
            <a:r>
              <a:rPr lang="zh-TW" altLang="en-US" sz="2400" dirty="0">
                <a:latin typeface="Kaiti TC" charset="-120"/>
                <a:ea typeface="Kaiti TC" charset="-120"/>
                <a:cs typeface="Kaiti TC" charset="-120"/>
              </a:rPr>
              <a:t>”或“</a:t>
            </a:r>
            <a:r>
              <a:rPr lang="en-US" altLang="zh-TW" sz="2400" dirty="0">
                <a:latin typeface="Kaiti TC" charset="-120"/>
                <a:ea typeface="Kaiti TC" charset="-120"/>
                <a:cs typeface="Kaiti TC" charset="-120"/>
              </a:rPr>
              <a:t>OK Google</a:t>
            </a:r>
            <a:r>
              <a:rPr lang="zh-TW" altLang="en-US" sz="2400" dirty="0">
                <a:latin typeface="Kaiti TC" charset="-120"/>
                <a:ea typeface="Kaiti TC" charset="-120"/>
                <a:cs typeface="Kaiti TC" charset="-120"/>
              </a:rPr>
              <a:t>”為啟動詞來啟動相關服務，雖然</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較</a:t>
            </a:r>
            <a:r>
              <a:rPr lang="en-US" altLang="zh-TW" sz="2400" dirty="0">
                <a:latin typeface="Kaiti TC" charset="-120"/>
                <a:ea typeface="Kaiti TC" charset="-120"/>
                <a:cs typeface="Kaiti TC" charset="-120"/>
              </a:rPr>
              <a:t>Amazon</a:t>
            </a:r>
            <a:r>
              <a:rPr lang="zh-TW" altLang="en-US" sz="2400" dirty="0">
                <a:latin typeface="Kaiti TC" charset="-120"/>
                <a:ea typeface="Kaiti TC" charset="-120"/>
                <a:cs typeface="Kaiti TC" charset="-120"/>
              </a:rPr>
              <a:t>早開始智慧家庭生態系的經營，但是</a:t>
            </a:r>
            <a:r>
              <a:rPr lang="en-US" altLang="zh-TW" sz="2400" dirty="0">
                <a:latin typeface="Kaiti TC" charset="-120"/>
                <a:ea typeface="Kaiti TC" charset="-120"/>
                <a:cs typeface="Kaiti TC" charset="-120"/>
              </a:rPr>
              <a:t>Google Home</a:t>
            </a:r>
            <a:r>
              <a:rPr lang="zh-TW" altLang="en-US" sz="2400" dirty="0">
                <a:latin typeface="Kaiti TC" charset="-120"/>
                <a:ea typeface="Kaiti TC" charset="-120"/>
                <a:cs typeface="Kaiti TC" charset="-120"/>
              </a:rPr>
              <a:t>相關的智慧家庭設備連結陣營現在不如</a:t>
            </a: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的，相信在未來會慢慢改善。 </a:t>
            </a: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605885829"/>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319089" y="1346008"/>
            <a:ext cx="796766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en-US" altLang="zh-TW" sz="2400" dirty="0">
                <a:latin typeface="Kaiti TC" charset="-120"/>
                <a:ea typeface="Kaiti TC" charset="-120"/>
                <a:cs typeface="Kaiti TC" charset="-120"/>
              </a:rPr>
              <a:t>Google Home</a:t>
            </a:r>
            <a:r>
              <a:rPr lang="zh-TW" altLang="en-US" sz="2400" dirty="0">
                <a:latin typeface="Kaiti TC" charset="-120"/>
                <a:ea typeface="Kaiti TC" charset="-120"/>
                <a:cs typeface="Kaiti TC" charset="-120"/>
              </a:rPr>
              <a:t>的商業模式圖</a:t>
            </a:r>
            <a:endParaRPr lang="en-US" altLang="zh-TW" sz="2400" dirty="0">
              <a:latin typeface="Kaiti TC" charset="-120"/>
              <a:ea typeface="Kaiti TC" charset="-120"/>
              <a:cs typeface="Kaiti TC" charset="-120"/>
            </a:endParaRPr>
          </a:p>
          <a:p>
            <a:br>
              <a:rPr lang="en-US" altLang="zh-TW" sz="2400" dirty="0"/>
            </a:br>
            <a:endParaRPr lang="en-US" altLang="zh-TW" sz="2400" dirty="0"/>
          </a:p>
          <a:p>
            <a:br>
              <a:rPr lang="en-US" altLang="zh-TW" sz="2400" dirty="0"/>
            </a:br>
            <a:r>
              <a:rPr lang="en-US" altLang="zh-TW" sz="2400" dirty="0">
                <a:latin typeface="Kaiti TC" charset="-120"/>
                <a:ea typeface="Kaiti TC" charset="-120"/>
                <a:cs typeface="Kaiti TC" charset="-120"/>
              </a:rPr>
              <a:t> </a:t>
            </a: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4" name="圖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3588" y="1771650"/>
            <a:ext cx="7391400" cy="4508500"/>
          </a:xfrm>
          <a:prstGeom prst="rect">
            <a:avLst/>
          </a:prstGeom>
        </p:spPr>
      </p:pic>
    </p:spTree>
    <p:extLst>
      <p:ext uri="{BB962C8B-B14F-4D97-AF65-F5344CB8AC3E}">
        <p14:creationId xmlns:p14="http://schemas.microsoft.com/office/powerpoint/2010/main" val="1458835934"/>
      </p:ext>
    </p:extLst>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319088" y="1346008"/>
            <a:ext cx="8396287"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en-US" altLang="zh-TW" sz="2400" dirty="0">
                <a:latin typeface="Kaiti TC" charset="-120"/>
                <a:ea typeface="Kaiti TC" charset="-120"/>
                <a:cs typeface="Kaiti TC" charset="-120"/>
              </a:rPr>
              <a:t>Google Home</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情境旅程圖：</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流程：消費者呼叫智慧語音助理“</a:t>
            </a:r>
            <a:r>
              <a:rPr lang="en-US" altLang="zh-TW" sz="2400" dirty="0">
                <a:latin typeface="Kaiti TC" charset="-120"/>
                <a:ea typeface="Kaiti TC" charset="-120"/>
                <a:cs typeface="Kaiti TC" charset="-120"/>
              </a:rPr>
              <a:t>Hey Google“</a:t>
            </a:r>
            <a:r>
              <a:rPr lang="zh-TW" altLang="en-US" sz="2400" dirty="0">
                <a:latin typeface="Kaiti TC" charset="-120"/>
                <a:ea typeface="Kaiti TC" charset="-120"/>
                <a:cs typeface="Kaiti TC" charset="-120"/>
              </a:rPr>
              <a:t>＋欲撥放</a:t>
            </a:r>
            <a:r>
              <a:rPr lang="en-US" altLang="zh-TW" sz="2400" dirty="0" err="1">
                <a:latin typeface="Kaiti TC" charset="-120"/>
                <a:ea typeface="Kaiti TC" charset="-120"/>
                <a:cs typeface="Kaiti TC" charset="-120"/>
              </a:rPr>
              <a:t>Youtube</a:t>
            </a:r>
            <a:r>
              <a:rPr lang="en-US" altLang="zh-TW" sz="2400" dirty="0">
                <a:latin typeface="Kaiti TC" charset="-120"/>
                <a:ea typeface="Kaiti TC" charset="-120"/>
                <a:cs typeface="Kaiti TC" charset="-120"/>
              </a:rPr>
              <a:t> </a:t>
            </a:r>
            <a:r>
              <a:rPr lang="zh-TW" altLang="en-US" sz="2400" dirty="0">
                <a:latin typeface="Kaiti TC" charset="-120"/>
                <a:ea typeface="Kaiti TC" charset="-120"/>
                <a:cs typeface="Kaiti TC" charset="-120"/>
              </a:rPr>
              <a:t>內容開始播放此影片（此例為</a:t>
            </a:r>
            <a:r>
              <a:rPr lang="en-US" altLang="zh-TW" sz="2400" dirty="0">
                <a:latin typeface="Kaiti TC" charset="-120"/>
                <a:ea typeface="Kaiti TC" charset="-120"/>
                <a:cs typeface="Kaiti TC" charset="-120"/>
              </a:rPr>
              <a:t>Adele videos on Chromecast</a:t>
            </a:r>
            <a:r>
              <a:rPr lang="zh-TW" altLang="en-US" sz="2400" dirty="0">
                <a:latin typeface="Kaiti TC" charset="-120"/>
                <a:ea typeface="Kaiti TC" charset="-120"/>
                <a:cs typeface="Kaiti TC" charset="-120"/>
              </a:rPr>
              <a:t>），看到中間下令“</a:t>
            </a:r>
            <a:r>
              <a:rPr lang="en-US" altLang="zh-TW" sz="2400" dirty="0">
                <a:latin typeface="Kaiti TC" charset="-120"/>
                <a:ea typeface="Kaiti TC" charset="-120"/>
                <a:cs typeface="Kaiti TC" charset="-120"/>
              </a:rPr>
              <a:t>Pause</a:t>
            </a:r>
            <a:r>
              <a:rPr lang="zh-TW" altLang="en-US" sz="2400" dirty="0">
                <a:latin typeface="Kaiti TC" charset="-120"/>
                <a:ea typeface="Kaiti TC" charset="-120"/>
                <a:cs typeface="Kaiti TC" charset="-120"/>
              </a:rPr>
              <a:t>，最後下令“</a:t>
            </a:r>
            <a:r>
              <a:rPr lang="en-US" altLang="zh-TW" sz="2400" dirty="0">
                <a:latin typeface="Kaiti TC" charset="-120"/>
                <a:ea typeface="Kaiti TC" charset="-120"/>
                <a:cs typeface="Kaiti TC" charset="-120"/>
              </a:rPr>
              <a:t>Stop”</a:t>
            </a:r>
            <a:r>
              <a:rPr lang="zh-TW" altLang="en-US" sz="2400" dirty="0">
                <a:latin typeface="Kaiti TC" charset="-120"/>
                <a:ea typeface="Kaiti TC" charset="-120"/>
                <a:cs typeface="Kaiti TC" charset="-120"/>
              </a:rPr>
              <a:t>結束播放。  </a:t>
            </a:r>
          </a:p>
          <a:p>
            <a:r>
              <a:rPr lang="en-US" altLang="zh-TW" sz="2400" dirty="0">
                <a:latin typeface="Kaiti TC" charset="-120"/>
                <a:ea typeface="Kaiti TC" charset="-120"/>
                <a:cs typeface="Kaiti TC" charset="-120"/>
              </a:rPr>
              <a:t> </a:t>
            </a:r>
            <a:br>
              <a:rPr lang="en-US" altLang="zh-TW" sz="2400" dirty="0"/>
            </a:br>
            <a:endParaRPr lang="en-US" altLang="zh-TW" sz="2400" dirty="0"/>
          </a:p>
          <a:p>
            <a:br>
              <a:rPr lang="en-US" altLang="zh-TW" sz="2400" dirty="0"/>
            </a:br>
            <a:endParaRPr lang="en-US" altLang="zh-TW"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14" name="圖片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1531" y="3238834"/>
            <a:ext cx="7391400" cy="3079750"/>
          </a:xfrm>
          <a:prstGeom prst="rect">
            <a:avLst/>
          </a:prstGeom>
        </p:spPr>
      </p:pic>
    </p:spTree>
    <p:extLst>
      <p:ext uri="{BB962C8B-B14F-4D97-AF65-F5344CB8AC3E}">
        <p14:creationId xmlns:p14="http://schemas.microsoft.com/office/powerpoint/2010/main" val="834744939"/>
      </p:ext>
    </p:extLst>
  </p:cSld>
  <p:clrMapOvr>
    <a:masterClrMapping/>
  </p:clrMapOvr>
  <p:transition spd="slow">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457200" y="304800"/>
            <a:ext cx="75438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5" name="矩形 9"/>
          <p:cNvSpPr>
            <a:spLocks noChangeArrowheads="1"/>
          </p:cNvSpPr>
          <p:nvPr/>
        </p:nvSpPr>
        <p:spPr bwMode="auto">
          <a:xfrm>
            <a:off x="457200" y="874733"/>
            <a:ext cx="7967662"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endParaRPr lang="zh-TW" altLang="en-US" sz="2400" dirty="0"/>
          </a:p>
          <a:p>
            <a:pPr marL="342900" indent="-342900">
              <a:buClr>
                <a:srgbClr val="0099CC"/>
              </a:buClr>
              <a:buFont typeface="Arial" charset="0"/>
              <a:buChar char="•"/>
            </a:pPr>
            <a:r>
              <a:rPr lang="zh-TW" altLang="en-US" sz="2400" dirty="0">
                <a:latin typeface="Kaiti TC" charset="-120"/>
                <a:ea typeface="Kaiti TC" charset="-120"/>
                <a:cs typeface="Kaiti TC" charset="-120"/>
              </a:rPr>
              <a:t>智慧家庭中設備繁多，透過智慧家庭中樞</a:t>
            </a:r>
            <a:r>
              <a:rPr lang="en-US" altLang="zh-TW" sz="2400" dirty="0">
                <a:latin typeface="Kaiti TC" charset="-120"/>
                <a:ea typeface="Kaiti TC" charset="-120"/>
                <a:cs typeface="Kaiti TC" charset="-120"/>
              </a:rPr>
              <a:t>Gateway</a:t>
            </a:r>
            <a:r>
              <a:rPr lang="zh-TW" altLang="en-US" sz="2400" dirty="0">
                <a:latin typeface="Kaiti TC" charset="-120"/>
                <a:ea typeface="Kaiti TC" charset="-120"/>
                <a:cs typeface="Kaiti TC" charset="-120"/>
              </a:rPr>
              <a:t>可以控制各個設備，這些設備很多會把客戶的使用資訊記錄下來，變成大數據，這些數據分析之後，可以瞭解客戶的使用行為，以提供更好的服務，就像</a:t>
            </a:r>
            <a:r>
              <a:rPr lang="en-US" altLang="zh-TW" sz="2400" dirty="0">
                <a:latin typeface="Kaiti TC" charset="-120"/>
                <a:ea typeface="Kaiti TC" charset="-120"/>
                <a:cs typeface="Kaiti TC" charset="-120"/>
              </a:rPr>
              <a:t>Google Nest</a:t>
            </a:r>
            <a:r>
              <a:rPr lang="zh-TW" altLang="en-US" sz="2400" dirty="0">
                <a:latin typeface="Kaiti TC" charset="-120"/>
                <a:ea typeface="Kaiti TC" charset="-120"/>
                <a:cs typeface="Kaiti TC" charset="-120"/>
              </a:rPr>
              <a:t>恆溫調節器會學習客戶行為，提供家庭更舒服的溫度；而具備影像辨識相關功能的設備，更必須用到人工智慧的影像辨識的能力。 </a:t>
            </a:r>
            <a:endParaRPr lang="en-US" altLang="zh-TW" sz="2400" dirty="0">
              <a:latin typeface="Kaiti TC" charset="-120"/>
              <a:ea typeface="Kaiti TC" charset="-120"/>
              <a:cs typeface="Kaiti TC" charset="-120"/>
            </a:endParaRPr>
          </a:p>
          <a:p>
            <a:br>
              <a:rPr lang="zh-TW" altLang="en-US" sz="2400" dirty="0"/>
            </a:br>
            <a:endParaRPr lang="zh-TW" altLang="en-US" sz="2400" dirty="0"/>
          </a:p>
          <a:p>
            <a:pPr marL="342900" indent="-342900">
              <a:buClr>
                <a:srgbClr val="0099CC"/>
              </a:buClr>
              <a:buFont typeface="Arial" charset="0"/>
              <a:buChar char="•"/>
            </a:pPr>
            <a:endParaRPr lang="zh-TW" altLang="en-US" sz="2400" dirty="0">
              <a:latin typeface="Kaiti TC" charset="-120"/>
              <a:ea typeface="Kaiti TC" charset="-120"/>
              <a:cs typeface="Kaiti TC" charset="-120"/>
            </a:endParaRPr>
          </a:p>
        </p:txBody>
      </p:sp>
      <p:grpSp>
        <p:nvGrpSpPr>
          <p:cNvPr id="4" name="群組 3"/>
          <p:cNvGrpSpPr>
            <a:grpSpLocks/>
          </p:cNvGrpSpPr>
          <p:nvPr/>
        </p:nvGrpSpPr>
        <p:grpSpPr bwMode="auto">
          <a:xfrm>
            <a:off x="6929438" y="6280150"/>
            <a:ext cx="1857375" cy="501650"/>
            <a:chOff x="6929454" y="6356403"/>
            <a:chExt cx="1857388" cy="501621"/>
          </a:xfrm>
        </p:grpSpPr>
        <p:pic>
          <p:nvPicPr>
            <p:cNvPr id="6" name="圖片 5"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7" name="圖片 6"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8"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230610664"/>
      </p:ext>
    </p:extLst>
  </p:cSld>
  <p:clrMapOvr>
    <a:masterClrMapping/>
  </p:clrMapOvr>
  <p:transition spd="slow">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2286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9" y="1193608"/>
            <a:ext cx="4329111"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應用案例（三）：</a:t>
            </a:r>
            <a:r>
              <a:rPr lang="de-DE" altLang="zh-TW" sz="2400" dirty="0">
                <a:latin typeface="Kaiti TC" charset="-120"/>
                <a:ea typeface="Kaiti TC" charset="-120"/>
                <a:cs typeface="Kaiti TC" charset="-120"/>
              </a:rPr>
              <a:t> Echo Look</a:t>
            </a:r>
            <a:r>
              <a:rPr lang="zh-TW" altLang="de-DE" sz="2400" dirty="0">
                <a:latin typeface="Kaiti TC" charset="-120"/>
                <a:ea typeface="Kaiti TC" charset="-120"/>
                <a:cs typeface="Kaiti TC" charset="-120"/>
              </a:rPr>
              <a:t>＋</a:t>
            </a:r>
            <a:r>
              <a:rPr lang="de-DE" altLang="zh-TW" sz="2400" dirty="0">
                <a:latin typeface="Kaiti TC" charset="-120"/>
                <a:ea typeface="Kaiti TC" charset="-120"/>
                <a:cs typeface="Kaiti TC" charset="-120"/>
              </a:rPr>
              <a:t>Style Check </a:t>
            </a: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r>
              <a:rPr lang="zh-TW" altLang="en-US" sz="2400" dirty="0"/>
              <a:t> </a:t>
            </a:r>
            <a:r>
              <a:rPr lang="en-US" altLang="zh-TW" sz="2400" dirty="0">
                <a:latin typeface="Kaiti TC" charset="-120"/>
                <a:ea typeface="Kaiti TC" charset="-120"/>
                <a:cs typeface="Kaiti TC" charset="-120"/>
              </a:rPr>
              <a:t>Amazon</a:t>
            </a:r>
            <a:r>
              <a:rPr lang="zh-TW" altLang="en-US" sz="2400" dirty="0">
                <a:latin typeface="Kaiti TC" charset="-120"/>
                <a:ea typeface="Kaiti TC" charset="-120"/>
                <a:cs typeface="Kaiti TC" charset="-120"/>
              </a:rPr>
              <a:t>公司的</a:t>
            </a:r>
            <a:r>
              <a:rPr lang="en-US" altLang="zh-TW" sz="2400" dirty="0">
                <a:latin typeface="Kaiti TC" charset="-120"/>
                <a:ea typeface="Kaiti TC" charset="-120"/>
                <a:cs typeface="Kaiti TC" charset="-120"/>
              </a:rPr>
              <a:t>Echo Look</a:t>
            </a:r>
            <a:r>
              <a:rPr lang="zh-TW" altLang="en-US" sz="2400" dirty="0">
                <a:latin typeface="Kaiti TC" charset="-120"/>
                <a:ea typeface="Kaiti TC" charset="-120"/>
                <a:cs typeface="Kaiti TC" charset="-120"/>
              </a:rPr>
              <a:t>本身是台攝影機，使用</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對它下命令可以拍照，記錄個人穿戴狀態，協助個人衣著穿搭，這是比較好的切入方式，讓消費者的隱私權顧慮降低。</a:t>
            </a:r>
            <a:endParaRPr lang="en-US" altLang="zh-TW" sz="2400" dirty="0"/>
          </a:p>
          <a:p>
            <a:pPr marL="342900" indent="-342900">
              <a:buClr>
                <a:srgbClr val="0099CC"/>
              </a:buClr>
              <a:buFont typeface="Wingdings" charset="2"/>
              <a:buChar char="ü"/>
            </a:pPr>
            <a:r>
              <a:rPr lang="en-US" altLang="zh-TW" sz="2400" dirty="0">
                <a:latin typeface="Kaiti TC" charset="-120"/>
                <a:ea typeface="Kaiti TC" charset="-120"/>
                <a:cs typeface="Kaiti TC" charset="-120"/>
              </a:rPr>
              <a:t>Echo Look</a:t>
            </a:r>
            <a:r>
              <a:rPr lang="zh-TW" altLang="en-US" sz="2400" dirty="0">
                <a:latin typeface="Kaiti TC" charset="-120"/>
                <a:ea typeface="Kaiti TC" charset="-120"/>
                <a:cs typeface="Kaiti TC" charset="-120"/>
              </a:rPr>
              <a:t>可以以“</a:t>
            </a:r>
            <a:r>
              <a:rPr lang="en-US" altLang="zh-TW" sz="2400" dirty="0" err="1">
                <a:latin typeface="Kaiti TC" charset="-120"/>
                <a:ea typeface="Kaiti TC" charset="-120"/>
                <a:cs typeface="Kaiti TC" charset="-120"/>
              </a:rPr>
              <a:t>Alexa,take</a:t>
            </a:r>
            <a:r>
              <a:rPr lang="en-US" altLang="zh-TW" sz="2400" dirty="0">
                <a:latin typeface="Kaiti TC" charset="-120"/>
                <a:ea typeface="Kaiti TC" charset="-120"/>
                <a:cs typeface="Kaiti TC" charset="-120"/>
              </a:rPr>
              <a:t> a photo</a:t>
            </a:r>
            <a:r>
              <a:rPr lang="zh-TW" altLang="en-US" sz="2400" dirty="0">
                <a:latin typeface="Kaiti TC" charset="-120"/>
                <a:ea typeface="Kaiti TC" charset="-120"/>
                <a:cs typeface="Kaiti TC" charset="-120"/>
              </a:rPr>
              <a:t>”下令對使用者照相或“</a:t>
            </a:r>
            <a:r>
              <a:rPr lang="en-US" altLang="zh-TW" sz="2400" dirty="0" err="1">
                <a:latin typeface="Kaiti TC" charset="-120"/>
                <a:ea typeface="Kaiti TC" charset="-120"/>
                <a:cs typeface="Kaiti TC" charset="-120"/>
              </a:rPr>
              <a:t>Alexa,take</a:t>
            </a:r>
            <a:r>
              <a:rPr lang="en-US" altLang="zh-TW" sz="2400" dirty="0">
                <a:latin typeface="Kaiti TC" charset="-120"/>
                <a:ea typeface="Kaiti TC" charset="-120"/>
                <a:cs typeface="Kaiti TC" charset="-120"/>
              </a:rPr>
              <a:t> a video</a:t>
            </a:r>
            <a:r>
              <a:rPr lang="zh-TW" altLang="en-US" sz="2400" dirty="0">
                <a:latin typeface="Kaiti TC" charset="-120"/>
                <a:ea typeface="Kaiti TC" charset="-120"/>
                <a:cs typeface="Kaiti TC" charset="-120"/>
              </a:rPr>
              <a:t>”攝影成短影片，記錄下個人穿搭。</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
        <p:nvSpPr>
          <p:cNvPr id="17" name="文字方塊 16"/>
          <p:cNvSpPr txBox="1"/>
          <p:nvPr/>
        </p:nvSpPr>
        <p:spPr>
          <a:xfrm>
            <a:off x="5105400" y="4631780"/>
            <a:ext cx="3736349" cy="1107996"/>
          </a:xfrm>
          <a:prstGeom prst="rect">
            <a:avLst/>
          </a:prstGeom>
          <a:noFill/>
        </p:spPr>
        <p:txBody>
          <a:bodyPr wrap="square" rtlCol="0">
            <a:spAutoFit/>
          </a:bodyPr>
          <a:lstStyle/>
          <a:p>
            <a:br>
              <a:rPr lang="en-US" altLang="zh-TW" sz="1100" dirty="0"/>
            </a:br>
            <a:r>
              <a:rPr lang="zh-TW" altLang="en-US" sz="1100" dirty="0">
                <a:latin typeface="Kaiti TC" charset="-120"/>
                <a:ea typeface="Kaiti TC" charset="-120"/>
                <a:cs typeface="Kaiti TC" charset="-120"/>
              </a:rPr>
              <a:t>左圖：</a:t>
            </a:r>
            <a:r>
              <a:rPr lang="en-US" altLang="zh-TW" sz="1100" dirty="0"/>
              <a:t> Echo Look</a:t>
            </a:r>
            <a:r>
              <a:rPr lang="zh-TW" altLang="en-US" sz="1100" dirty="0"/>
              <a:t>，</a:t>
            </a:r>
            <a:endParaRPr lang="en-US" altLang="zh-TW" sz="1100" dirty="0"/>
          </a:p>
          <a:p>
            <a:r>
              <a:rPr lang="zh-TW" altLang="en-US" sz="1100" dirty="0">
                <a:latin typeface="Kaiti TC" charset="-120"/>
                <a:ea typeface="Kaiti TC" charset="-120"/>
                <a:cs typeface="Kaiti TC" charset="-120"/>
              </a:rPr>
              <a:t>右圖：</a:t>
            </a:r>
            <a:r>
              <a:rPr lang="en-US" altLang="zh-TW" sz="1100" dirty="0"/>
              <a:t> Style Check </a:t>
            </a:r>
            <a:r>
              <a:rPr lang="zh-TW" altLang="en-US" sz="1100" dirty="0"/>
              <a:t> </a:t>
            </a:r>
          </a:p>
          <a:p>
            <a:r>
              <a:rPr lang="fr-FR" altLang="zh-TW" sz="1100" dirty="0"/>
              <a:t> </a:t>
            </a:r>
          </a:p>
          <a:p>
            <a:endParaRPr lang="en-US" altLang="zh-TW" sz="1100" dirty="0">
              <a:latin typeface="Kaiti TC" charset="-120"/>
              <a:ea typeface="Kaiti TC" charset="-120"/>
              <a:cs typeface="Kaiti TC" charset="-120"/>
            </a:endParaRPr>
          </a:p>
          <a:p>
            <a:endParaRPr kumimoji="1" lang="zh-TW" altLang="en-US" sz="1100" dirty="0"/>
          </a:p>
        </p:txBody>
      </p:sp>
      <p:grpSp>
        <p:nvGrpSpPr>
          <p:cNvPr id="18" name="群組 17"/>
          <p:cNvGrpSpPr/>
          <p:nvPr/>
        </p:nvGrpSpPr>
        <p:grpSpPr>
          <a:xfrm>
            <a:off x="4967289" y="2057399"/>
            <a:ext cx="3874460" cy="2137307"/>
            <a:chOff x="1066800" y="2347033"/>
            <a:chExt cx="5118100" cy="2760980"/>
          </a:xfrm>
        </p:grpSpPr>
        <p:pic>
          <p:nvPicPr>
            <p:cNvPr id="19" name="圖片 18"/>
            <p:cNvPicPr/>
            <p:nvPr/>
          </p:nvPicPr>
          <p:blipFill>
            <a:blip r:embed="rId5">
              <a:extLst>
                <a:ext uri="{28A0092B-C50C-407E-A947-70E740481C1C}">
                  <a14:useLocalDpi xmlns:a14="http://schemas.microsoft.com/office/drawing/2010/main" val="0"/>
                </a:ext>
              </a:extLst>
            </a:blip>
            <a:stretch>
              <a:fillRect/>
            </a:stretch>
          </p:blipFill>
          <p:spPr>
            <a:xfrm>
              <a:off x="3810000" y="2347033"/>
              <a:ext cx="2374900" cy="2760980"/>
            </a:xfrm>
            <a:prstGeom prst="rect">
              <a:avLst/>
            </a:prstGeom>
          </p:spPr>
        </p:pic>
        <p:pic>
          <p:nvPicPr>
            <p:cNvPr id="20" name="圖片 19"/>
            <p:cNvPicPr/>
            <p:nvPr/>
          </p:nvPicPr>
          <p:blipFill>
            <a:blip r:embed="rId6">
              <a:extLst>
                <a:ext uri="{28A0092B-C50C-407E-A947-70E740481C1C}">
                  <a14:useLocalDpi xmlns:a14="http://schemas.microsoft.com/office/drawing/2010/main" val="0"/>
                </a:ext>
              </a:extLst>
            </a:blip>
            <a:stretch>
              <a:fillRect/>
            </a:stretch>
          </p:blipFill>
          <p:spPr>
            <a:xfrm>
              <a:off x="1066800" y="2347033"/>
              <a:ext cx="2743200" cy="2750088"/>
            </a:xfrm>
            <a:prstGeom prst="rect">
              <a:avLst/>
            </a:prstGeom>
          </p:spPr>
        </p:pic>
      </p:grpSp>
    </p:spTree>
    <p:extLst>
      <p:ext uri="{BB962C8B-B14F-4D97-AF65-F5344CB8AC3E}">
        <p14:creationId xmlns:p14="http://schemas.microsoft.com/office/powerpoint/2010/main" val="458425591"/>
      </p:ext>
    </p:extLst>
  </p:cSld>
  <p:clrMapOvr>
    <a:masterClrMapping/>
  </p:clrMapOvr>
  <p:transition spd="slow">
    <p:randomBar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04801" y="1356640"/>
            <a:ext cx="8077200"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zh-TW" altLang="en-US" sz="2400" dirty="0">
                <a:latin typeface="Kaiti TC" charset="-120"/>
                <a:ea typeface="Kaiti TC" charset="-120"/>
                <a:cs typeface="Kaiti TC" charset="-120"/>
              </a:rPr>
              <a:t>然後可以使用智慧型手機上的“</a:t>
            </a:r>
            <a:r>
              <a:rPr lang="en-US" altLang="zh-TW" sz="2400" dirty="0">
                <a:latin typeface="Kaiti TC" charset="-120"/>
                <a:ea typeface="Kaiti TC" charset="-120"/>
                <a:cs typeface="Kaiti TC" charset="-120"/>
              </a:rPr>
              <a:t>Echo </a:t>
            </a:r>
            <a:r>
              <a:rPr lang="en-US" altLang="zh-TW" sz="2400" dirty="0" err="1">
                <a:latin typeface="Kaiti TC" charset="-120"/>
                <a:ea typeface="Kaiti TC" charset="-120"/>
                <a:cs typeface="Kaiti TC" charset="-120"/>
              </a:rPr>
              <a:t>LookApp</a:t>
            </a:r>
            <a:r>
              <a:rPr lang="zh-TW" altLang="en-US" sz="2400" dirty="0">
                <a:latin typeface="Kaiti TC" charset="-120"/>
                <a:ea typeface="Kaiti TC" charset="-120"/>
                <a:cs typeface="Kaiti TC" charset="-120"/>
              </a:rPr>
              <a:t>的“</a:t>
            </a:r>
            <a:r>
              <a:rPr lang="en-US" altLang="zh-TW" sz="2400" dirty="0">
                <a:latin typeface="Kaiti TC" charset="-120"/>
                <a:ea typeface="Kaiti TC" charset="-120"/>
                <a:cs typeface="Kaiti TC" charset="-120"/>
              </a:rPr>
              <a:t>Style Check</a:t>
            </a:r>
            <a:r>
              <a:rPr lang="zh-TW" altLang="en-US" sz="2400" dirty="0">
                <a:latin typeface="Kaiti TC" charset="-120"/>
                <a:ea typeface="Kaiti TC" charset="-120"/>
                <a:cs typeface="Kaiti TC" charset="-120"/>
              </a:rPr>
              <a:t>”功能，提交兩張照片，系統會使用機器學習算法以及結合時尚專家的建議，針對顏色，樣式、風格和當前的趨勢，提供建議。 隨著時間的推移，因爲顧客的反饋和經驗豐富的時尚專家團隊輸入，系統學習後會變得更聰明，更符合顧客的需求。</a:t>
            </a:r>
            <a:r>
              <a:rPr lang="zh-TW" altLang="en-US" sz="2400" dirty="0"/>
              <a:t> </a:t>
            </a:r>
            <a:endParaRPr lang="en-US" altLang="zh-TW" sz="2400" dirty="0"/>
          </a:p>
          <a:p>
            <a:pPr marL="342900" indent="-342900">
              <a:buClr>
                <a:srgbClr val="0099CC"/>
              </a:buClr>
              <a:buFont typeface="Wingdings" charset="2"/>
              <a:buChar char="ü"/>
            </a:pPr>
            <a:r>
              <a:rPr lang="zh-TW" altLang="en-US" sz="2400" dirty="0">
                <a:latin typeface="Kaiti TC" charset="-120"/>
                <a:ea typeface="Kaiti TC" charset="-120"/>
                <a:cs typeface="Kaiti TC" charset="-120"/>
              </a:rPr>
              <a:t>因為人工智慧助理是</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，所有的</a:t>
            </a:r>
            <a:r>
              <a:rPr lang="en-US" altLang="zh-TW" sz="2400" dirty="0">
                <a:latin typeface="Kaiti TC" charset="-120"/>
                <a:ea typeface="Kaiti TC" charset="-120"/>
                <a:cs typeface="Kaiti TC" charset="-120"/>
              </a:rPr>
              <a:t>Alexa Skills Kit</a:t>
            </a:r>
            <a:r>
              <a:rPr lang="zh-TW" altLang="en-US" sz="2400" dirty="0">
                <a:latin typeface="Kaiti TC" charset="-120"/>
                <a:ea typeface="Kaiti TC" charset="-120"/>
                <a:cs typeface="Kaiti TC" charset="-120"/>
              </a:rPr>
              <a:t>與功能都可以使用，但因為本身聲音很小，</a:t>
            </a:r>
            <a:r>
              <a:rPr lang="en-US" altLang="zh-TW" sz="2400" dirty="0">
                <a:latin typeface="Kaiti TC" charset="-120"/>
                <a:ea typeface="Kaiti TC" charset="-120"/>
                <a:cs typeface="Kaiti TC" charset="-120"/>
              </a:rPr>
              <a:t>Amazon</a:t>
            </a:r>
            <a:r>
              <a:rPr lang="zh-TW" altLang="en-US" sz="2400" dirty="0">
                <a:latin typeface="Kaiti TC" charset="-120"/>
                <a:ea typeface="Kaiti TC" charset="-120"/>
                <a:cs typeface="Kaiti TC" charset="-120"/>
              </a:rPr>
              <a:t>也建議另外搭配</a:t>
            </a:r>
            <a:r>
              <a:rPr lang="en-US" altLang="zh-TW" sz="2400" dirty="0">
                <a:latin typeface="Kaiti TC" charset="-120"/>
                <a:ea typeface="Kaiti TC" charset="-120"/>
                <a:cs typeface="Kaiti TC" charset="-120"/>
              </a:rPr>
              <a:t>Echo</a:t>
            </a:r>
            <a:r>
              <a:rPr lang="zh-TW" altLang="en-US" sz="2400" dirty="0">
                <a:latin typeface="Kaiti TC" charset="-120"/>
                <a:ea typeface="Kaiti TC" charset="-120"/>
                <a:cs typeface="Kaiti TC" charset="-120"/>
              </a:rPr>
              <a:t>系列其他智慧音箱產品。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735066148"/>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9" y="1346008"/>
            <a:ext cx="796766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de-DE" altLang="zh-TW" sz="2400" dirty="0">
                <a:latin typeface="Kaiti TC" charset="-120"/>
                <a:ea typeface="Kaiti TC" charset="-120"/>
                <a:cs typeface="Kaiti TC" charset="-120"/>
              </a:rPr>
              <a:t>Echo Look</a:t>
            </a:r>
            <a:r>
              <a:rPr lang="zh-TW" altLang="de-DE" sz="2400" dirty="0">
                <a:latin typeface="Kaiti TC" charset="-120"/>
                <a:ea typeface="Kaiti TC" charset="-120"/>
                <a:cs typeface="Kaiti TC" charset="-120"/>
              </a:rPr>
              <a:t>＋</a:t>
            </a:r>
            <a:r>
              <a:rPr lang="de-DE" altLang="zh-TW" sz="2400" dirty="0">
                <a:latin typeface="Kaiti TC" charset="-120"/>
                <a:ea typeface="Kaiti TC" charset="-120"/>
                <a:cs typeface="Kaiti TC" charset="-120"/>
              </a:rPr>
              <a:t>Style Check </a:t>
            </a:r>
            <a:r>
              <a:rPr lang="zh-TW" altLang="en-US" sz="2400" dirty="0">
                <a:latin typeface="Kaiti TC" charset="-120"/>
                <a:ea typeface="Kaiti TC" charset="-120"/>
                <a:cs typeface="Kaiti TC" charset="-120"/>
              </a:rPr>
              <a:t>的商業模式圖</a:t>
            </a:r>
            <a:endParaRPr lang="en-US" altLang="zh-TW" sz="2400" dirty="0">
              <a:latin typeface="Kaiti TC" charset="-120"/>
              <a:ea typeface="Kaiti TC" charset="-120"/>
              <a:cs typeface="Kaiti TC" charset="-120"/>
            </a:endParaRPr>
          </a:p>
          <a:p>
            <a:br>
              <a:rPr lang="en-US" altLang="zh-TW" sz="2400" dirty="0"/>
            </a:br>
            <a:endParaRPr lang="en-US" altLang="zh-TW" sz="2400" dirty="0"/>
          </a:p>
          <a:p>
            <a:br>
              <a:rPr lang="en-US" altLang="zh-TW" sz="2400" dirty="0"/>
            </a:br>
            <a:r>
              <a:rPr lang="en-US" altLang="zh-TW" sz="2400" dirty="0">
                <a:latin typeface="Kaiti TC" charset="-120"/>
                <a:ea typeface="Kaiti TC" charset="-120"/>
                <a:cs typeface="Kaiti TC" charset="-120"/>
              </a:rPr>
              <a:t> </a:t>
            </a: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3" name="圖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4520" y="1771650"/>
            <a:ext cx="7416800" cy="4508500"/>
          </a:xfrm>
          <a:prstGeom prst="rect">
            <a:avLst/>
          </a:prstGeom>
        </p:spPr>
      </p:pic>
    </p:spTree>
    <p:extLst>
      <p:ext uri="{BB962C8B-B14F-4D97-AF65-F5344CB8AC3E}">
        <p14:creationId xmlns:p14="http://schemas.microsoft.com/office/powerpoint/2010/main" val="576306823"/>
      </p:ext>
    </p:extLst>
  </p:cSld>
  <p:clrMapOvr>
    <a:masterClrMapping/>
  </p:clrMapOvr>
  <p:transition spd="slow">
    <p:randomBa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8" y="1346008"/>
            <a:ext cx="8396287"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de-DE" altLang="zh-TW" sz="2400" dirty="0">
                <a:latin typeface="Kaiti TC" charset="-120"/>
                <a:ea typeface="Kaiti TC" charset="-120"/>
                <a:cs typeface="Kaiti TC" charset="-120"/>
              </a:rPr>
              <a:t>Echo Look</a:t>
            </a:r>
            <a:r>
              <a:rPr lang="zh-TW" altLang="de-DE" sz="2400" dirty="0">
                <a:latin typeface="Kaiti TC" charset="-120"/>
                <a:ea typeface="Kaiti TC" charset="-120"/>
                <a:cs typeface="Kaiti TC" charset="-120"/>
              </a:rPr>
              <a:t>＋</a:t>
            </a:r>
            <a:r>
              <a:rPr lang="de-DE" altLang="zh-TW" sz="2400" dirty="0">
                <a:latin typeface="Kaiti TC" charset="-120"/>
                <a:ea typeface="Kaiti TC" charset="-120"/>
                <a:cs typeface="Kaiti TC" charset="-120"/>
              </a:rPr>
              <a:t>Style Check </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情境旅程圖：</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流程：使用者呼叫智慧語音助理“</a:t>
            </a:r>
            <a:r>
              <a:rPr lang="en-US" altLang="zh-TW" sz="2400" dirty="0" err="1">
                <a:latin typeface="Kaiti TC" charset="-120"/>
                <a:ea typeface="Kaiti TC" charset="-120"/>
                <a:cs typeface="Kaiti TC" charset="-120"/>
              </a:rPr>
              <a:t>Alexa,take</a:t>
            </a:r>
            <a:r>
              <a:rPr lang="en-US" altLang="zh-TW" sz="2400" dirty="0">
                <a:latin typeface="Kaiti TC" charset="-120"/>
                <a:ea typeface="Kaiti TC" charset="-120"/>
                <a:cs typeface="Kaiti TC" charset="-120"/>
              </a:rPr>
              <a:t> a photo</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Echo Look</a:t>
            </a:r>
            <a:r>
              <a:rPr lang="zh-TW" altLang="en-US" sz="2400" dirty="0">
                <a:latin typeface="Kaiti TC" charset="-120"/>
                <a:ea typeface="Kaiti TC" charset="-120"/>
                <a:cs typeface="Kaiti TC" charset="-120"/>
              </a:rPr>
              <a:t>就照下照片，這些照片就連網存在雲端，接下來啟動智慧型手機</a:t>
            </a:r>
            <a:r>
              <a:rPr lang="en-US" altLang="zh-TW" sz="2400" dirty="0">
                <a:latin typeface="Kaiti TC" charset="-120"/>
                <a:ea typeface="Kaiti TC" charset="-120"/>
                <a:cs typeface="Kaiti TC" charset="-120"/>
              </a:rPr>
              <a:t>Echo Look App</a:t>
            </a:r>
            <a:r>
              <a:rPr lang="zh-TW" altLang="en-US" sz="2400" dirty="0">
                <a:latin typeface="Kaiti TC" charset="-120"/>
                <a:ea typeface="Kaiti TC" charset="-120"/>
                <a:cs typeface="Kaiti TC" charset="-120"/>
              </a:rPr>
              <a:t>的</a:t>
            </a:r>
            <a:r>
              <a:rPr lang="en-US" altLang="zh-TW" sz="2400" dirty="0">
                <a:latin typeface="Kaiti TC" charset="-120"/>
                <a:ea typeface="Kaiti TC" charset="-120"/>
                <a:cs typeface="Kaiti TC" charset="-120"/>
              </a:rPr>
              <a:t>Style Check</a:t>
            </a:r>
            <a:r>
              <a:rPr lang="zh-TW" altLang="en-US" sz="2400" dirty="0">
                <a:latin typeface="Kaiti TC" charset="-120"/>
                <a:ea typeface="Kaiti TC" charset="-120"/>
                <a:cs typeface="Kaiti TC" charset="-120"/>
              </a:rPr>
              <a:t>程序，選擇“</a:t>
            </a:r>
            <a:r>
              <a:rPr lang="en-US" altLang="zh-TW" sz="2400" dirty="0">
                <a:latin typeface="Kaiti TC" charset="-120"/>
                <a:ea typeface="Kaiti TC" charset="-120"/>
                <a:cs typeface="Kaiti TC" charset="-120"/>
              </a:rPr>
              <a:t>Create a new comparison</a:t>
            </a:r>
            <a:r>
              <a:rPr lang="zh-TW" altLang="en-US" sz="2400" dirty="0">
                <a:latin typeface="Kaiti TC" charset="-120"/>
                <a:ea typeface="Kaiti TC" charset="-120"/>
                <a:cs typeface="Kaiti TC" charset="-120"/>
              </a:rPr>
              <a:t>”就可以開始比較兩個相似姿勢和背景的照片，最後告訴使用者哪個穿搭較適合。  </a:t>
            </a:r>
          </a:p>
          <a:p>
            <a:r>
              <a:rPr lang="en-US" altLang="zh-TW" sz="2400" dirty="0">
                <a:latin typeface="Kaiti TC" charset="-120"/>
                <a:ea typeface="Kaiti TC" charset="-120"/>
                <a:cs typeface="Kaiti TC" charset="-120"/>
              </a:rPr>
              <a:t> </a:t>
            </a:r>
            <a:br>
              <a:rPr lang="en-US" altLang="zh-TW" sz="2400" dirty="0"/>
            </a:br>
            <a:endParaRPr lang="en-US" altLang="zh-TW" sz="2400" dirty="0"/>
          </a:p>
          <a:p>
            <a:br>
              <a:rPr lang="en-US" altLang="zh-TW" sz="2400" dirty="0"/>
            </a:br>
            <a:endParaRPr lang="en-US" altLang="zh-TW"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837526191"/>
      </p:ext>
    </p:extLst>
  </p:cSld>
  <p:clrMapOvr>
    <a:masterClrMapping/>
  </p:clrMapOvr>
  <p:transition spd="slow">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8" y="1346008"/>
            <a:ext cx="8396287"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de-DE" altLang="zh-TW" sz="2400" dirty="0">
                <a:latin typeface="Kaiti TC" charset="-120"/>
                <a:ea typeface="Kaiti TC" charset="-120"/>
                <a:cs typeface="Kaiti TC" charset="-120"/>
              </a:rPr>
              <a:t>Echo Look</a:t>
            </a:r>
            <a:r>
              <a:rPr lang="zh-TW" altLang="de-DE" sz="2400" dirty="0">
                <a:latin typeface="Kaiti TC" charset="-120"/>
                <a:ea typeface="Kaiti TC" charset="-120"/>
                <a:cs typeface="Kaiti TC" charset="-120"/>
              </a:rPr>
              <a:t>＋</a:t>
            </a:r>
            <a:r>
              <a:rPr lang="de-DE" altLang="zh-TW" sz="2400" dirty="0">
                <a:latin typeface="Kaiti TC" charset="-120"/>
                <a:ea typeface="Kaiti TC" charset="-120"/>
                <a:cs typeface="Kaiti TC" charset="-120"/>
              </a:rPr>
              <a:t>Style Check </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情境旅程圖：</a:t>
            </a:r>
          </a:p>
          <a:p>
            <a:r>
              <a:rPr lang="en-US" altLang="zh-TW" sz="2400" dirty="0">
                <a:latin typeface="Kaiti TC" charset="-120"/>
                <a:ea typeface="Kaiti TC" charset="-120"/>
                <a:cs typeface="Kaiti TC" charset="-120"/>
              </a:rPr>
              <a:t> </a:t>
            </a:r>
            <a:br>
              <a:rPr lang="en-US" altLang="zh-TW" sz="2400" dirty="0"/>
            </a:br>
            <a:endParaRPr lang="en-US" altLang="zh-TW" sz="2400" dirty="0"/>
          </a:p>
          <a:p>
            <a:br>
              <a:rPr lang="en-US" altLang="zh-TW" sz="2400" dirty="0"/>
            </a:br>
            <a:endParaRPr lang="en-US" altLang="zh-TW"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11" name="圖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09270" y="1758040"/>
            <a:ext cx="5931343" cy="4550463"/>
          </a:xfrm>
          <a:prstGeom prst="rect">
            <a:avLst/>
          </a:prstGeom>
        </p:spPr>
      </p:pic>
    </p:spTree>
    <p:extLst>
      <p:ext uri="{BB962C8B-B14F-4D97-AF65-F5344CB8AC3E}">
        <p14:creationId xmlns:p14="http://schemas.microsoft.com/office/powerpoint/2010/main" val="2045319387"/>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3-1</a:t>
            </a:r>
            <a:r>
              <a:rPr lang="zh-TW" altLang="en-US" sz="4400" dirty="0">
                <a:solidFill>
                  <a:srgbClr val="663300"/>
                </a:solidFill>
                <a:effectLst/>
                <a:latin typeface="Arial" pitchFamily="34" charset="0"/>
                <a:ea typeface="標楷體" pitchFamily="65" charset="-120"/>
                <a:cs typeface="Arial" pitchFamily="34" charset="0"/>
              </a:rPr>
              <a:t>　介紹</a:t>
            </a:r>
          </a:p>
        </p:txBody>
      </p:sp>
      <p:sp>
        <p:nvSpPr>
          <p:cNvPr id="13" name="矩形 9"/>
          <p:cNvSpPr>
            <a:spLocks noChangeArrowheads="1"/>
          </p:cNvSpPr>
          <p:nvPr/>
        </p:nvSpPr>
        <p:spPr bwMode="auto">
          <a:xfrm>
            <a:off x="642938" y="1524000"/>
            <a:ext cx="7891462"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endParaRPr lang="zh-TW" altLang="en-US" sz="2400" dirty="0"/>
          </a:p>
          <a:p>
            <a:pPr marL="342900" indent="-342900">
              <a:buClr>
                <a:srgbClr val="0099CC"/>
              </a:buClr>
              <a:buFont typeface="Arial" charset="0"/>
              <a:buChar char="•"/>
            </a:pPr>
            <a:r>
              <a:rPr lang="zh-TW" altLang="en-US" sz="2400" dirty="0">
                <a:latin typeface="Kaiti TC" charset="-120"/>
                <a:ea typeface="Kaiti TC" charset="-120"/>
                <a:cs typeface="Kaiti TC" charset="-120"/>
              </a:rPr>
              <a:t>智慧家庭，顧名思義就是家庭裡的一切都能智慧化，舉凡家用電器、家用電燈、家用音響、家用廚具、家用傢俱、家用門窗</a:t>
            </a:r>
            <a:r>
              <a:rPr lang="en-US" altLang="zh-TW" sz="2400" dirty="0">
                <a:latin typeface="Kaiti TC" charset="-120"/>
                <a:ea typeface="Kaiti TC" charset="-120"/>
                <a:cs typeface="Kaiti TC" charset="-120"/>
              </a:rPr>
              <a:t>…</a:t>
            </a:r>
            <a:r>
              <a:rPr lang="zh-TW" altLang="en-US" sz="2400" dirty="0">
                <a:latin typeface="Kaiti TC" charset="-120"/>
                <a:ea typeface="Kaiti TC" charset="-120"/>
                <a:cs typeface="Kaiti TC" charset="-120"/>
              </a:rPr>
              <a:t>等等皆然。</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這樣的場景之前的想像是用智慧型手機遙控而達成，慢慢大家發現，這樣使用上不直覺也不好用，加上不易安裝，讓一般消費者購買市場一直打不開。直到</a:t>
            </a: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以聲控＋人工智慧方式切入，讓消費者只要對</a:t>
            </a:r>
            <a:r>
              <a:rPr lang="en-US" altLang="zh-TW" sz="2400" dirty="0">
                <a:latin typeface="Kaiti TC" charset="-120"/>
                <a:ea typeface="Kaiti TC" charset="-120"/>
                <a:cs typeface="Kaiti TC" charset="-120"/>
              </a:rPr>
              <a:t>Echo</a:t>
            </a:r>
            <a:r>
              <a:rPr lang="zh-TW" altLang="en-US" sz="2400" dirty="0">
                <a:latin typeface="Kaiti TC" charset="-120"/>
                <a:ea typeface="Kaiti TC" charset="-120"/>
                <a:cs typeface="Kaiti TC" charset="-120"/>
              </a:rPr>
              <a:t>發出命令就可以操控，使用直覺而且方便，智慧家庭才又熱鬧起來，可見人工智慧對智慧家庭的影響。</a:t>
            </a:r>
          </a:p>
          <a:p>
            <a:r>
              <a:rPr lang="zh-TW" altLang="en-US" sz="2400" dirty="0"/>
              <a:t> </a:t>
            </a:r>
            <a:br>
              <a:rPr lang="zh-TW" altLang="en-US" sz="2400" dirty="0"/>
            </a:br>
            <a:endParaRPr lang="zh-TW" altLang="en-US" sz="2400" dirty="0"/>
          </a:p>
          <a:p>
            <a:r>
              <a:rPr lang="zh-TW" altLang="en-US" sz="2400" dirty="0"/>
              <a:t> </a:t>
            </a:r>
            <a:endParaRPr lang="zh-TW" altLang="en-US" sz="2400" dirty="0">
              <a:latin typeface="Kaiti TC" charset="-120"/>
              <a:ea typeface="Kaiti TC" charset="-120"/>
              <a:cs typeface="Kaiti TC" charset="-120"/>
            </a:endParaRPr>
          </a:p>
          <a:p>
            <a:pPr>
              <a:buClr>
                <a:srgbClr val="0099CC"/>
              </a:buClr>
              <a:buFont typeface="Arial" charset="0"/>
              <a:buChar char="•"/>
            </a:pPr>
            <a:endParaRPr lang="en-US" altLang="zh-TW" sz="2400" dirty="0">
              <a:latin typeface="Kaiti TC" charset="-120"/>
              <a:ea typeface="Kaiti TC" charset="-120"/>
              <a:cs typeface="Kaiti TC" charset="-120"/>
            </a:endParaRPr>
          </a:p>
          <a:p>
            <a:pPr>
              <a:buClr>
                <a:srgbClr val="0099CC"/>
              </a:buCl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581282338"/>
      </p:ext>
    </p:extLst>
  </p:cSld>
  <p:clrMapOvr>
    <a:masterClrMapping/>
  </p:clrMapOvr>
  <p:transition spd="slow">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2286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9" y="1193608"/>
            <a:ext cx="4329111"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應用案例（四）：</a:t>
            </a:r>
            <a:r>
              <a:rPr lang="de-DE" altLang="zh-TW" sz="2400" dirty="0">
                <a:latin typeface="Kaiti TC" charset="-120"/>
                <a:ea typeface="Kaiti TC" charset="-120"/>
                <a:cs typeface="Kaiti TC" charset="-120"/>
              </a:rPr>
              <a:t> Nest Learning Thermostats</a:t>
            </a:r>
            <a:r>
              <a:rPr lang="zh-TW" altLang="de-DE" sz="2400" dirty="0">
                <a:latin typeface="Kaiti TC" charset="-120"/>
                <a:ea typeface="Kaiti TC" charset="-120"/>
                <a:cs typeface="Kaiti TC" charset="-120"/>
              </a:rPr>
              <a:t>恆溫控制器 </a:t>
            </a: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r>
              <a:rPr lang="zh-TW" altLang="en-US" sz="2400" dirty="0"/>
              <a:t> </a:t>
            </a:r>
            <a:r>
              <a:rPr lang="en-US" altLang="zh-TW" sz="2400" dirty="0">
                <a:latin typeface="Kaiti TC" charset="-120"/>
                <a:ea typeface="Kaiti TC" charset="-120"/>
                <a:cs typeface="Kaiti TC" charset="-120"/>
              </a:rPr>
              <a:t>Nest Labs</a:t>
            </a:r>
            <a:r>
              <a:rPr lang="zh-TW" altLang="en-US" sz="2400" dirty="0">
                <a:latin typeface="Kaiti TC" charset="-120"/>
                <a:ea typeface="Kaiti TC" charset="-120"/>
                <a:cs typeface="Kaiti TC" charset="-120"/>
              </a:rPr>
              <a:t>由蘋果前工程師</a:t>
            </a:r>
            <a:r>
              <a:rPr lang="en-US" altLang="zh-TW" sz="2400" dirty="0">
                <a:latin typeface="Kaiti TC" charset="-120"/>
                <a:ea typeface="Kaiti TC" charset="-120"/>
                <a:cs typeface="Kaiti TC" charset="-120"/>
              </a:rPr>
              <a:t>Tony Fadell</a:t>
            </a:r>
            <a:r>
              <a:rPr lang="zh-TW" altLang="en-US" sz="2400" dirty="0">
                <a:latin typeface="Kaiti TC" charset="-120"/>
                <a:ea typeface="Kaiti TC" charset="-120"/>
                <a:cs typeface="Kaiti TC" charset="-120"/>
              </a:rPr>
              <a:t>和</a:t>
            </a:r>
            <a:r>
              <a:rPr lang="en-US" altLang="zh-TW" sz="2400" dirty="0">
                <a:latin typeface="Kaiti TC" charset="-120"/>
                <a:ea typeface="Kaiti TC" charset="-120"/>
                <a:cs typeface="Kaiti TC" charset="-120"/>
              </a:rPr>
              <a:t>Matt Rogers </a:t>
            </a:r>
            <a:r>
              <a:rPr lang="zh-TW" altLang="en-US" sz="2400" dirty="0">
                <a:latin typeface="Kaiti TC" charset="-120"/>
                <a:ea typeface="Kaiti TC" charset="-120"/>
                <a:cs typeface="Kaiti TC" charset="-120"/>
              </a:rPr>
              <a:t>於</a:t>
            </a:r>
            <a:r>
              <a:rPr lang="en-US" altLang="zh-TW" sz="2400" dirty="0">
                <a:latin typeface="Kaiti TC" charset="-120"/>
                <a:ea typeface="Kaiti TC" charset="-120"/>
                <a:cs typeface="Kaiti TC" charset="-120"/>
              </a:rPr>
              <a:t>2010</a:t>
            </a:r>
            <a:r>
              <a:rPr lang="zh-TW" altLang="en-US" sz="2400" dirty="0">
                <a:latin typeface="Kaiti TC" charset="-120"/>
                <a:ea typeface="Kaiti TC" charset="-120"/>
                <a:cs typeface="Kaiti TC" charset="-120"/>
              </a:rPr>
              <a:t>年創立，它在</a:t>
            </a:r>
            <a:r>
              <a:rPr lang="en-US" altLang="zh-TW" sz="2400" dirty="0">
                <a:latin typeface="Kaiti TC" charset="-120"/>
                <a:ea typeface="Kaiti TC" charset="-120"/>
                <a:cs typeface="Kaiti TC" charset="-120"/>
              </a:rPr>
              <a:t>2011</a:t>
            </a:r>
            <a:r>
              <a:rPr lang="zh-TW" altLang="en-US" sz="2400" dirty="0">
                <a:latin typeface="Kaiti TC" charset="-120"/>
                <a:ea typeface="Kaiti TC" charset="-120"/>
                <a:cs typeface="Kaiti TC" charset="-120"/>
              </a:rPr>
              <a:t>年推出了</a:t>
            </a:r>
            <a:r>
              <a:rPr lang="en-US" altLang="zh-TW" sz="2400" dirty="0">
                <a:latin typeface="Kaiti TC" charset="-120"/>
                <a:ea typeface="Kaiti TC" charset="-120"/>
                <a:cs typeface="Kaiti TC" charset="-120"/>
              </a:rPr>
              <a:t>Nest Learning Thermostats</a:t>
            </a:r>
            <a:r>
              <a:rPr lang="zh-TW" altLang="en-US" sz="2400" dirty="0">
                <a:latin typeface="Kaiti TC" charset="-120"/>
                <a:ea typeface="Kaiti TC" charset="-120"/>
                <a:cs typeface="Kaiti TC" charset="-120"/>
              </a:rPr>
              <a:t>作為其第一款產品。而</a:t>
            </a:r>
            <a:r>
              <a:rPr lang="en-US" altLang="zh-TW" sz="2400" dirty="0">
                <a:latin typeface="Kaiti TC" charset="-120"/>
                <a:ea typeface="Kaiti TC" charset="-120"/>
                <a:cs typeface="Kaiti TC" charset="-120"/>
              </a:rPr>
              <a:t>Nest</a:t>
            </a:r>
            <a:r>
              <a:rPr lang="zh-TW" altLang="en-US" sz="2400" dirty="0">
                <a:latin typeface="Kaiti TC" charset="-120"/>
                <a:ea typeface="Kaiti TC" charset="-120"/>
                <a:cs typeface="Kaiti TC" charset="-120"/>
              </a:rPr>
              <a:t>在</a:t>
            </a:r>
            <a:r>
              <a:rPr lang="en-US" altLang="zh-TW" sz="2400" dirty="0">
                <a:latin typeface="Kaiti TC" charset="-120"/>
                <a:ea typeface="Kaiti TC" charset="-120"/>
                <a:cs typeface="Kaiti TC" charset="-120"/>
              </a:rPr>
              <a:t>2014</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1</a:t>
            </a:r>
            <a:r>
              <a:rPr lang="zh-TW" altLang="en-US" sz="2400" dirty="0">
                <a:latin typeface="Kaiti TC" charset="-120"/>
                <a:ea typeface="Kaiti TC" charset="-120"/>
                <a:cs typeface="Kaiti TC" charset="-120"/>
              </a:rPr>
              <a:t>月被</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完成收購程序，現在為</a:t>
            </a:r>
            <a:r>
              <a:rPr lang="en-US" altLang="zh-TW" sz="2400" dirty="0">
                <a:latin typeface="Kaiti TC" charset="-120"/>
                <a:ea typeface="Kaiti TC" charset="-120"/>
                <a:cs typeface="Kaiti TC" charset="-120"/>
              </a:rPr>
              <a:t>Alphabet</a:t>
            </a:r>
            <a:r>
              <a:rPr lang="zh-TW" altLang="en-US" sz="2400" dirty="0">
                <a:latin typeface="Kaiti TC" charset="-120"/>
                <a:ea typeface="Kaiti TC" charset="-120"/>
                <a:cs typeface="Kaiti TC" charset="-120"/>
              </a:rPr>
              <a:t>的子公司。 </a:t>
            </a: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
        <p:nvSpPr>
          <p:cNvPr id="17" name="文字方塊 16"/>
          <p:cNvSpPr txBox="1"/>
          <p:nvPr/>
        </p:nvSpPr>
        <p:spPr>
          <a:xfrm>
            <a:off x="5105400" y="4631780"/>
            <a:ext cx="3736349" cy="1446550"/>
          </a:xfrm>
          <a:prstGeom prst="rect">
            <a:avLst/>
          </a:prstGeom>
          <a:noFill/>
        </p:spPr>
        <p:txBody>
          <a:bodyPr wrap="square" rtlCol="0">
            <a:spAutoFit/>
          </a:bodyPr>
          <a:lstStyle/>
          <a:p>
            <a:br>
              <a:rPr lang="en-US" altLang="zh-TW" sz="1100" dirty="0"/>
            </a:br>
            <a:r>
              <a:rPr lang="zh-TW" altLang="en-US" sz="1100" dirty="0">
                <a:latin typeface="Kaiti TC" charset="-120"/>
                <a:ea typeface="Kaiti TC" charset="-120"/>
                <a:cs typeface="Kaiti TC" charset="-120"/>
              </a:rPr>
              <a:t>圖：</a:t>
            </a:r>
            <a:r>
              <a:rPr lang="en-US" altLang="zh-TW" sz="1100" dirty="0"/>
              <a:t>Nest Learning Thermostats</a:t>
            </a:r>
            <a:r>
              <a:rPr lang="zh-TW" altLang="en-US" sz="1100" dirty="0"/>
              <a:t>， 取自網路</a:t>
            </a:r>
            <a:r>
              <a:rPr lang="en-US" altLang="zh-TW" sz="1100" dirty="0"/>
              <a:t>https://</a:t>
            </a:r>
            <a:r>
              <a:rPr lang="en-US" altLang="zh-TW" sz="1100" dirty="0" err="1"/>
              <a:t>upload.wikimedia.org</a:t>
            </a:r>
            <a:r>
              <a:rPr lang="en-US" altLang="zh-TW" sz="1100" dirty="0"/>
              <a:t>/</a:t>
            </a:r>
            <a:r>
              <a:rPr lang="en-US" altLang="zh-TW" sz="1100" dirty="0" err="1"/>
              <a:t>wikipedia</a:t>
            </a:r>
            <a:r>
              <a:rPr lang="en-US" altLang="zh-TW" sz="1100" dirty="0"/>
              <a:t>/</a:t>
            </a:r>
            <a:r>
              <a:rPr lang="en-US" altLang="zh-TW" sz="1100" dirty="0" err="1"/>
              <a:t>en</a:t>
            </a:r>
            <a:r>
              <a:rPr lang="en-US" altLang="zh-TW" sz="1100" dirty="0"/>
              <a:t>/4/41 /</a:t>
            </a:r>
            <a:r>
              <a:rPr lang="en-US" altLang="zh-TW" sz="1100" dirty="0" err="1"/>
              <a:t>Nest_front_official.png</a:t>
            </a:r>
            <a:r>
              <a:rPr lang="en-US" altLang="zh-TW" sz="1100" dirty="0"/>
              <a:t> </a:t>
            </a:r>
          </a:p>
          <a:p>
            <a:r>
              <a:rPr lang="en-US" altLang="zh-TW" sz="1100" dirty="0"/>
              <a:t> </a:t>
            </a:r>
            <a:r>
              <a:rPr lang="zh-TW" altLang="en-US" sz="1100" dirty="0"/>
              <a:t> </a:t>
            </a:r>
          </a:p>
          <a:p>
            <a:r>
              <a:rPr lang="fr-FR" altLang="zh-TW" sz="1100" dirty="0"/>
              <a:t> </a:t>
            </a:r>
          </a:p>
          <a:p>
            <a:endParaRPr lang="en-US" altLang="zh-TW" sz="1100" dirty="0">
              <a:latin typeface="Kaiti TC" charset="-120"/>
              <a:ea typeface="Kaiti TC" charset="-120"/>
              <a:cs typeface="Kaiti TC" charset="-120"/>
            </a:endParaRPr>
          </a:p>
          <a:p>
            <a:endParaRPr kumimoji="1" lang="zh-TW" altLang="en-US" sz="1100" dirty="0"/>
          </a:p>
        </p:txBody>
      </p:sp>
      <p:pic>
        <p:nvPicPr>
          <p:cNvPr id="14" name="圖片 13"/>
          <p:cNvPicPr/>
          <p:nvPr/>
        </p:nvPicPr>
        <p:blipFill>
          <a:blip r:embed="rId5">
            <a:extLst>
              <a:ext uri="{28A0092B-C50C-407E-A947-70E740481C1C}">
                <a14:useLocalDpi xmlns:a14="http://schemas.microsoft.com/office/drawing/2010/main" val="0"/>
              </a:ext>
            </a:extLst>
          </a:blip>
          <a:stretch>
            <a:fillRect/>
          </a:stretch>
        </p:blipFill>
        <p:spPr>
          <a:xfrm>
            <a:off x="5502275" y="1631575"/>
            <a:ext cx="2787650" cy="2968307"/>
          </a:xfrm>
          <a:prstGeom prst="rect">
            <a:avLst/>
          </a:prstGeom>
        </p:spPr>
      </p:pic>
    </p:spTree>
    <p:extLst>
      <p:ext uri="{BB962C8B-B14F-4D97-AF65-F5344CB8AC3E}">
        <p14:creationId xmlns:p14="http://schemas.microsoft.com/office/powerpoint/2010/main" val="1856090104"/>
      </p:ext>
    </p:extLst>
  </p:cSld>
  <p:clrMapOvr>
    <a:masterClrMapping/>
  </p:clrMapOvr>
  <p:transition spd="slow">
    <p:randomBar dir="ver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04801" y="1356640"/>
            <a:ext cx="8077200"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TW" altLang="en-US" sz="2400" dirty="0">
                <a:latin typeface="Kaiti TC" charset="-120"/>
                <a:ea typeface="Kaiti TC" charset="-120"/>
                <a:cs typeface="Kaiti TC" charset="-120"/>
              </a:rPr>
              <a:t> </a:t>
            </a:r>
          </a:p>
          <a:p>
            <a:pPr marL="342900" indent="-342900">
              <a:buClr>
                <a:srgbClr val="0099CC"/>
              </a:buClr>
              <a:buFont typeface="Wingdings" charset="2"/>
              <a:buChar char="ü"/>
            </a:pPr>
            <a:r>
              <a:rPr lang="en-US" altLang="zh-TW" sz="2400" dirty="0">
                <a:latin typeface="Kaiti TC" charset="-120"/>
                <a:ea typeface="Kaiti TC" charset="-120"/>
                <a:cs typeface="Kaiti TC" charset="-120"/>
              </a:rPr>
              <a:t>Nest Learning Thermostats</a:t>
            </a:r>
            <a:r>
              <a:rPr lang="zh-TW" altLang="en-US" sz="2400" dirty="0">
                <a:latin typeface="Kaiti TC" charset="-120"/>
                <a:ea typeface="Kaiti TC" charset="-120"/>
                <a:cs typeface="Kaiti TC" charset="-120"/>
              </a:rPr>
              <a:t>是一台可自學習的恆溫控制器，以</a:t>
            </a:r>
            <a:r>
              <a:rPr lang="en-US" altLang="zh-TW" sz="2400" dirty="0">
                <a:latin typeface="Kaiti TC" charset="-120"/>
                <a:ea typeface="Kaiti TC" charset="-120"/>
                <a:cs typeface="Kaiti TC" charset="-120"/>
              </a:rPr>
              <a:t>Wi-Fi</a:t>
            </a:r>
            <a:r>
              <a:rPr lang="zh-TW" altLang="en-US" sz="2400" dirty="0">
                <a:latin typeface="Kaiti TC" charset="-120"/>
                <a:ea typeface="Kaiti TC" charset="-120"/>
                <a:cs typeface="Kaiti TC" charset="-120"/>
              </a:rPr>
              <a:t>對外通信，基於機器學習算法，達成優化家庭和企業的冷暖氣供給以節約能源：使用者在第一周內必須自己調節此恆溫器以得到客戶使用數據，因此它可以學習家中人們的習慣溫度時間表，也就是在什麼時間家中會提供什麼環境溫度。以使用內置的傳感器和對應手機的位置，讓它意識到無人在家時，就可以轉換到節能模式。</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zh-TW" altLang="en-US" sz="2400" dirty="0">
                <a:latin typeface="Kaiti TC" charset="-120"/>
                <a:ea typeface="Kaiti TC" charset="-120"/>
                <a:cs typeface="Kaiti TC" charset="-120"/>
              </a:rPr>
              <a:t>對此恆溫控制器旋轉和點擊其控制輪，就會提供從加熱到冷房的選項菜單，包含設備設置，能源歷史和調度。用戶現在可以透過</a:t>
            </a:r>
            <a:r>
              <a:rPr lang="en-US" altLang="zh-TW" sz="2400" dirty="0">
                <a:latin typeface="Kaiti TC" charset="-120"/>
                <a:ea typeface="Kaiti TC" charset="-120"/>
                <a:cs typeface="Kaiti TC" charset="-120"/>
              </a:rPr>
              <a:t>Google Assistant</a:t>
            </a:r>
            <a:r>
              <a:rPr lang="zh-TW" altLang="en-US" sz="2400" dirty="0">
                <a:latin typeface="Kaiti TC" charset="-120"/>
                <a:ea typeface="Kaiti TC" charset="-120"/>
                <a:cs typeface="Kaiti TC" charset="-120"/>
              </a:rPr>
              <a:t>或是</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語音控制</a:t>
            </a:r>
            <a:r>
              <a:rPr lang="en-US" altLang="zh-TW" sz="2400" dirty="0">
                <a:latin typeface="Kaiti TC" charset="-120"/>
                <a:ea typeface="Kaiti TC" charset="-120"/>
                <a:cs typeface="Kaiti TC" charset="-120"/>
              </a:rPr>
              <a:t>Nest </a:t>
            </a:r>
            <a:r>
              <a:rPr lang="zh-TW" altLang="en-US" sz="2400" dirty="0">
                <a:latin typeface="Kaiti TC" charset="-120"/>
                <a:ea typeface="Kaiti TC" charset="-120"/>
                <a:cs typeface="Kaiti TC" charset="-120"/>
              </a:rPr>
              <a:t>。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958921606"/>
      </p:ext>
    </p:extLst>
  </p:cSld>
  <p:clrMapOvr>
    <a:masterClrMapping/>
  </p:clrMapOvr>
  <p:transition spd="slow">
    <p:randomBar dir="ver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9" y="1346008"/>
            <a:ext cx="796766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de-DE" altLang="zh-TW" sz="2400" dirty="0">
                <a:latin typeface="Kaiti TC" charset="-120"/>
                <a:ea typeface="Kaiti TC" charset="-120"/>
                <a:cs typeface="Kaiti TC" charset="-120"/>
              </a:rPr>
              <a:t>Nest Learning Thermostats</a:t>
            </a:r>
            <a:r>
              <a:rPr lang="zh-TW" altLang="de-DE" sz="2400" dirty="0">
                <a:latin typeface="Kaiti TC" charset="-120"/>
                <a:ea typeface="Kaiti TC" charset="-120"/>
                <a:cs typeface="Kaiti TC" charset="-120"/>
              </a:rPr>
              <a:t>恆溫控制器</a:t>
            </a:r>
            <a:r>
              <a:rPr lang="zh-TW" altLang="en-US" sz="2400" dirty="0">
                <a:latin typeface="Kaiti TC" charset="-120"/>
                <a:ea typeface="Kaiti TC" charset="-120"/>
                <a:cs typeface="Kaiti TC" charset="-120"/>
              </a:rPr>
              <a:t>的商業模式圖</a:t>
            </a:r>
            <a:endParaRPr lang="en-US" altLang="zh-TW" sz="2400" dirty="0">
              <a:latin typeface="Kaiti TC" charset="-120"/>
              <a:ea typeface="Kaiti TC" charset="-120"/>
              <a:cs typeface="Kaiti TC" charset="-120"/>
            </a:endParaRPr>
          </a:p>
          <a:p>
            <a:br>
              <a:rPr lang="en-US" altLang="zh-TW" sz="2400" dirty="0"/>
            </a:br>
            <a:endParaRPr lang="en-US" altLang="zh-TW" sz="2400" dirty="0"/>
          </a:p>
          <a:p>
            <a:br>
              <a:rPr lang="en-US" altLang="zh-TW" sz="2400" dirty="0"/>
            </a:br>
            <a:r>
              <a:rPr lang="en-US" altLang="zh-TW" sz="2400" dirty="0">
                <a:latin typeface="Kaiti TC" charset="-120"/>
                <a:ea typeface="Kaiti TC" charset="-120"/>
                <a:cs typeface="Kaiti TC" charset="-120"/>
              </a:rPr>
              <a:t> </a:t>
            </a: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2" name="圖片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4520" y="1734436"/>
            <a:ext cx="7416800" cy="4508500"/>
          </a:xfrm>
          <a:prstGeom prst="rect">
            <a:avLst/>
          </a:prstGeom>
        </p:spPr>
      </p:pic>
    </p:spTree>
    <p:extLst>
      <p:ext uri="{BB962C8B-B14F-4D97-AF65-F5344CB8AC3E}">
        <p14:creationId xmlns:p14="http://schemas.microsoft.com/office/powerpoint/2010/main" val="1878144954"/>
      </p:ext>
    </p:extLst>
  </p:cSld>
  <p:clrMapOvr>
    <a:masterClrMapping/>
  </p:clrMapOvr>
  <p:transition spd="slow">
    <p:randomBar dir="ver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8" y="1346008"/>
            <a:ext cx="8396287"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en-US" altLang="zh-TW" sz="2400" dirty="0">
                <a:latin typeface="Kaiti TC" charset="-120"/>
                <a:ea typeface="Kaiti TC" charset="-120"/>
                <a:cs typeface="Kaiti TC" charset="-120"/>
              </a:rPr>
              <a:t>Nest Learning Thermostats</a:t>
            </a:r>
            <a:r>
              <a:rPr lang="zh-TW" altLang="de-DE" sz="2400" dirty="0">
                <a:latin typeface="Kaiti TC" charset="-120"/>
                <a:ea typeface="Kaiti TC" charset="-120"/>
                <a:cs typeface="Kaiti TC" charset="-120"/>
              </a:rPr>
              <a:t>恆溫控制器</a:t>
            </a:r>
            <a:r>
              <a:rPr lang="de-DE" altLang="zh-TW" sz="2400" dirty="0">
                <a:latin typeface="Kaiti TC" charset="-120"/>
                <a:ea typeface="Kaiti TC" charset="-120"/>
                <a:cs typeface="Kaiti TC" charset="-120"/>
              </a:rPr>
              <a:t> </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情境旅程圖：</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流程：首先安裝新的</a:t>
            </a:r>
            <a:r>
              <a:rPr lang="en-US" altLang="zh-TW" sz="2400" dirty="0">
                <a:latin typeface="Kaiti TC" charset="-120"/>
                <a:ea typeface="Kaiti TC" charset="-120"/>
                <a:cs typeface="Kaiti TC" charset="-120"/>
              </a:rPr>
              <a:t>Nest Learning Thermostats</a:t>
            </a:r>
            <a:r>
              <a:rPr lang="zh-TW" altLang="en-US" sz="2400" dirty="0">
                <a:latin typeface="Kaiti TC" charset="-120"/>
                <a:ea typeface="Kaiti TC" charset="-120"/>
                <a:cs typeface="Kaiti TC" charset="-120"/>
              </a:rPr>
              <a:t>，接下來第一週以人為方式調節溫度，讓</a:t>
            </a:r>
            <a:r>
              <a:rPr lang="en-US" altLang="zh-TW" sz="2400" dirty="0">
                <a:latin typeface="Kaiti TC" charset="-120"/>
                <a:ea typeface="Kaiti TC" charset="-120"/>
                <a:cs typeface="Kaiti TC" charset="-120"/>
              </a:rPr>
              <a:t>Thermostats</a:t>
            </a:r>
            <a:r>
              <a:rPr lang="zh-TW" altLang="en-US" sz="2400" dirty="0">
                <a:latin typeface="Kaiti TC" charset="-120"/>
                <a:ea typeface="Kaiti TC" charset="-120"/>
                <a:cs typeface="Kaiti TC" charset="-120"/>
              </a:rPr>
              <a:t>知道家中調節的習慣，之後</a:t>
            </a:r>
            <a:r>
              <a:rPr lang="en-US" altLang="zh-TW" sz="2400" dirty="0">
                <a:latin typeface="Kaiti TC" charset="-120"/>
                <a:ea typeface="Kaiti TC" charset="-120"/>
                <a:cs typeface="Kaiti TC" charset="-120"/>
              </a:rPr>
              <a:t>Nest Learning Thermostats</a:t>
            </a:r>
            <a:r>
              <a:rPr lang="zh-TW" altLang="en-US" sz="2400" dirty="0">
                <a:latin typeface="Kaiti TC" charset="-120"/>
                <a:ea typeface="Kaiti TC" charset="-120"/>
                <a:cs typeface="Kaiti TC" charset="-120"/>
              </a:rPr>
              <a:t>自我調節溫度。</a:t>
            </a:r>
            <a:r>
              <a:rPr lang="en-US" altLang="zh-TW" sz="2400" dirty="0"/>
              <a:t> </a:t>
            </a:r>
            <a:br>
              <a:rPr lang="en-US" altLang="zh-TW" sz="2400" dirty="0"/>
            </a:br>
            <a:endParaRPr lang="en-US" altLang="zh-TW" sz="2400" dirty="0"/>
          </a:p>
          <a:p>
            <a:r>
              <a:rPr lang="zh-TW" altLang="en-US" sz="2400" dirty="0">
                <a:latin typeface="Kaiti TC" charset="-120"/>
                <a:ea typeface="Kaiti TC" charset="-120"/>
                <a:cs typeface="Kaiti TC" charset="-120"/>
              </a:rPr>
              <a:t>  </a:t>
            </a:r>
          </a:p>
          <a:p>
            <a:r>
              <a:rPr lang="en-US" altLang="zh-TW" sz="2400" dirty="0">
                <a:latin typeface="Kaiti TC" charset="-120"/>
                <a:ea typeface="Kaiti TC" charset="-120"/>
                <a:cs typeface="Kaiti TC" charset="-120"/>
              </a:rPr>
              <a:t> </a:t>
            </a:r>
            <a:br>
              <a:rPr lang="en-US" altLang="zh-TW" sz="2400" dirty="0"/>
            </a:br>
            <a:endParaRPr lang="en-US" altLang="zh-TW" sz="2400" dirty="0"/>
          </a:p>
          <a:p>
            <a:br>
              <a:rPr lang="en-US" altLang="zh-TW" sz="2400" dirty="0"/>
            </a:br>
            <a:endParaRPr lang="en-US" altLang="zh-TW"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3" name="圖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0674" y="2819400"/>
            <a:ext cx="7277100" cy="3352800"/>
          </a:xfrm>
          <a:prstGeom prst="rect">
            <a:avLst/>
          </a:prstGeom>
        </p:spPr>
      </p:pic>
    </p:spTree>
    <p:extLst>
      <p:ext uri="{BB962C8B-B14F-4D97-AF65-F5344CB8AC3E}">
        <p14:creationId xmlns:p14="http://schemas.microsoft.com/office/powerpoint/2010/main" val="120114625"/>
      </p:ext>
    </p:extLst>
  </p:cSld>
  <p:clrMapOvr>
    <a:masterClrMapping/>
  </p:clrMapOvr>
  <p:transition spd="slow">
    <p:randomBar dir="ver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2286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9" y="1193608"/>
            <a:ext cx="4329111"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應用案例（五）：</a:t>
            </a:r>
            <a:r>
              <a:rPr lang="de-DE" altLang="zh-TW" sz="2400" dirty="0"/>
              <a:t> </a:t>
            </a:r>
            <a:r>
              <a:rPr lang="de-DE" altLang="zh-TW" sz="2400" dirty="0" err="1">
                <a:latin typeface="Kaiti TC" charset="-120"/>
                <a:ea typeface="Kaiti TC" charset="-120"/>
                <a:cs typeface="Kaiti TC" charset="-120"/>
              </a:rPr>
              <a:t>Lighthouse</a:t>
            </a:r>
            <a:r>
              <a:rPr lang="zh-TW" altLang="de-DE" sz="2400" dirty="0">
                <a:latin typeface="Kaiti TC" charset="-120"/>
                <a:ea typeface="Kaiti TC" charset="-120"/>
                <a:cs typeface="Kaiti TC" charset="-120"/>
              </a:rPr>
              <a:t>智慧攝影機</a:t>
            </a:r>
            <a:r>
              <a:rPr lang="zh-TW" altLang="de-DE" sz="2400" dirty="0"/>
              <a:t> </a:t>
            </a:r>
            <a:endParaRPr lang="zh-TW" altLang="en-US" sz="2400" dirty="0"/>
          </a:p>
          <a:p>
            <a:pPr marL="342900" indent="-342900">
              <a:buClr>
                <a:srgbClr val="0099CC"/>
              </a:buClr>
              <a:buFont typeface="Wingdings" charset="2"/>
              <a:buChar char="ü"/>
            </a:pPr>
            <a:r>
              <a:rPr lang="zh-TW" altLang="en-US" sz="2400" dirty="0"/>
              <a:t> </a:t>
            </a:r>
            <a:r>
              <a:rPr lang="zh-TW" altLang="en-US" sz="2400" dirty="0">
                <a:latin typeface="Kaiti TC" charset="-120"/>
                <a:ea typeface="Kaiti TC" charset="-120"/>
                <a:cs typeface="Kaiti TC" charset="-120"/>
              </a:rPr>
              <a:t>利用電腦視覺與機器學習的能力，當記下家中成員（包括寵物）的臉的多個視角圖片之後，當家中來了其他人，他會針對這些人對家人提出警告或對應反應。其中電腦視覺使用的是自動駕駛等級的</a:t>
            </a:r>
            <a:r>
              <a:rPr lang="en-US" altLang="zh-TW" sz="2400" dirty="0">
                <a:latin typeface="Kaiti TC" charset="-120"/>
                <a:ea typeface="Kaiti TC" charset="-120"/>
                <a:cs typeface="Kaiti TC" charset="-120"/>
              </a:rPr>
              <a:t>3D</a:t>
            </a:r>
            <a:r>
              <a:rPr lang="zh-TW" altLang="en-US" sz="2400" dirty="0">
                <a:latin typeface="Kaiti TC" charset="-120"/>
                <a:ea typeface="Kaiti TC" charset="-120"/>
                <a:cs typeface="Kaiti TC" charset="-120"/>
              </a:rPr>
              <a:t>映射技術，透過安裝在面對門的桌子或俯瞰房間的牆上使用。使用地理圍欄對應手機訊號來追踪您跟家人是否在家或離家 。 </a:t>
            </a: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
        <p:nvSpPr>
          <p:cNvPr id="17" name="文字方塊 16"/>
          <p:cNvSpPr txBox="1"/>
          <p:nvPr/>
        </p:nvSpPr>
        <p:spPr>
          <a:xfrm>
            <a:off x="5105400" y="4631780"/>
            <a:ext cx="3736349" cy="1615827"/>
          </a:xfrm>
          <a:prstGeom prst="rect">
            <a:avLst/>
          </a:prstGeom>
          <a:noFill/>
        </p:spPr>
        <p:txBody>
          <a:bodyPr wrap="square" rtlCol="0">
            <a:spAutoFit/>
          </a:bodyPr>
          <a:lstStyle/>
          <a:p>
            <a:br>
              <a:rPr lang="en-US" altLang="zh-TW" sz="1100" dirty="0"/>
            </a:br>
            <a:r>
              <a:rPr lang="zh-TW" altLang="en-US" sz="1100" dirty="0">
                <a:latin typeface="Kaiti TC" charset="-120"/>
                <a:ea typeface="Kaiti TC" charset="-120"/>
                <a:cs typeface="Kaiti TC" charset="-120"/>
              </a:rPr>
              <a:t>圖：</a:t>
            </a:r>
            <a:r>
              <a:rPr lang="en-US" altLang="zh-TW" sz="1100" dirty="0"/>
              <a:t>Lighthouse</a:t>
            </a:r>
            <a:r>
              <a:rPr lang="zh-TW" altLang="en-US" sz="1100" dirty="0"/>
              <a:t>智慧攝影機，取自網路：</a:t>
            </a:r>
            <a:r>
              <a:rPr lang="en-US" altLang="zh-TW" sz="1100" dirty="0"/>
              <a:t>https://</a:t>
            </a:r>
            <a:r>
              <a:rPr lang="en-US" altLang="zh-TW" sz="1100" dirty="0" err="1"/>
              <a:t>www.cnet.com</a:t>
            </a:r>
            <a:r>
              <a:rPr lang="en-US" altLang="zh-TW" sz="1100" dirty="0"/>
              <a:t>/au/products/lighthouse-interactive-assistant/preview/ </a:t>
            </a:r>
          </a:p>
          <a:p>
            <a:r>
              <a:rPr lang="en-US" altLang="zh-TW" sz="1100" dirty="0"/>
              <a:t> </a:t>
            </a:r>
          </a:p>
          <a:p>
            <a:r>
              <a:rPr lang="en-US" altLang="zh-TW" sz="1100" dirty="0"/>
              <a:t> </a:t>
            </a:r>
            <a:r>
              <a:rPr lang="zh-TW" altLang="en-US" sz="1100" dirty="0"/>
              <a:t> </a:t>
            </a:r>
          </a:p>
          <a:p>
            <a:r>
              <a:rPr lang="fr-FR" altLang="zh-TW" sz="1100" dirty="0"/>
              <a:t> </a:t>
            </a:r>
          </a:p>
          <a:p>
            <a:endParaRPr lang="en-US" altLang="zh-TW" sz="1100" dirty="0">
              <a:latin typeface="Kaiti TC" charset="-120"/>
              <a:ea typeface="Kaiti TC" charset="-120"/>
              <a:cs typeface="Kaiti TC" charset="-120"/>
            </a:endParaRPr>
          </a:p>
          <a:p>
            <a:endParaRPr kumimoji="1" lang="zh-TW" altLang="en-US" sz="1100" dirty="0"/>
          </a:p>
        </p:txBody>
      </p:sp>
      <p:pic>
        <p:nvPicPr>
          <p:cNvPr id="11" name="圖片 10"/>
          <p:cNvPicPr/>
          <p:nvPr/>
        </p:nvPicPr>
        <p:blipFill>
          <a:blip r:embed="rId5">
            <a:extLst>
              <a:ext uri="{28A0092B-C50C-407E-A947-70E740481C1C}">
                <a14:useLocalDpi xmlns:a14="http://schemas.microsoft.com/office/drawing/2010/main" val="0"/>
              </a:ext>
            </a:extLst>
          </a:blip>
          <a:stretch>
            <a:fillRect/>
          </a:stretch>
        </p:blipFill>
        <p:spPr>
          <a:xfrm>
            <a:off x="4584405" y="1524000"/>
            <a:ext cx="4102395" cy="2787746"/>
          </a:xfrm>
          <a:prstGeom prst="rect">
            <a:avLst/>
          </a:prstGeom>
        </p:spPr>
      </p:pic>
    </p:spTree>
    <p:extLst>
      <p:ext uri="{BB962C8B-B14F-4D97-AF65-F5344CB8AC3E}">
        <p14:creationId xmlns:p14="http://schemas.microsoft.com/office/powerpoint/2010/main" val="1263942167"/>
      </p:ext>
    </p:extLst>
  </p:cSld>
  <p:clrMapOvr>
    <a:masterClrMapping/>
  </p:clrMapOvr>
  <p:transition spd="slow">
    <p:randomBar dir="ver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459582" y="1039333"/>
            <a:ext cx="8077200" cy="637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TW" altLang="en-US" sz="2400" dirty="0">
                <a:latin typeface="Kaiti TC" charset="-120"/>
                <a:ea typeface="Kaiti TC" charset="-120"/>
                <a:cs typeface="Kaiti TC" charset="-120"/>
              </a:rPr>
              <a:t> </a:t>
            </a:r>
          </a:p>
          <a:p>
            <a:pPr marL="342900" indent="-342900">
              <a:buClr>
                <a:srgbClr val="0099CC"/>
              </a:buClr>
              <a:buFont typeface="Wingdings" charset="2"/>
              <a:buChar char="ü"/>
            </a:pPr>
            <a:r>
              <a:rPr lang="zh-TW" altLang="en-US" sz="2400" dirty="0">
                <a:latin typeface="Kaiti TC" charset="-120"/>
                <a:ea typeface="Kaiti TC" charset="-120"/>
                <a:cs typeface="Kaiti TC" charset="-120"/>
              </a:rPr>
              <a:t>這台攝影機可以透過網路跟家人進行</a:t>
            </a:r>
            <a:r>
              <a:rPr lang="en-US" altLang="zh-TW" sz="2400" dirty="0">
                <a:latin typeface="Kaiti TC" charset="-120"/>
                <a:ea typeface="Kaiti TC" charset="-120"/>
                <a:cs typeface="Kaiti TC" charset="-120"/>
              </a:rPr>
              <a:t>App</a:t>
            </a:r>
            <a:r>
              <a:rPr lang="zh-TW" altLang="en-US" sz="2400" dirty="0">
                <a:latin typeface="Kaiti TC" charset="-120"/>
                <a:ea typeface="Kaiti TC" charset="-120"/>
                <a:cs typeface="Kaiti TC" charset="-120"/>
              </a:rPr>
              <a:t>遠端通話， 還可以利用語音查詢事件發生與否（例如：我的小孩回家了嗎？），或是查詢時間區間內的事件（例如：在</a:t>
            </a:r>
            <a:r>
              <a:rPr lang="en-US" altLang="zh-TW" sz="2400" dirty="0">
                <a:latin typeface="Kaiti TC" charset="-120"/>
                <a:ea typeface="Kaiti TC" charset="-120"/>
                <a:cs typeface="Kaiti TC" charset="-120"/>
              </a:rPr>
              <a:t>3:00</a:t>
            </a:r>
            <a:r>
              <a:rPr lang="zh-TW" altLang="en-US" sz="2400" dirty="0">
                <a:latin typeface="Kaiti TC" charset="-120"/>
                <a:ea typeface="Kaiti TC" charset="-120"/>
                <a:cs typeface="Kaiti TC" charset="-120"/>
              </a:rPr>
              <a:t>到</a:t>
            </a:r>
            <a:r>
              <a:rPr lang="en-US" altLang="zh-TW" sz="2400" dirty="0">
                <a:latin typeface="Kaiti TC" charset="-120"/>
                <a:ea typeface="Kaiti TC" charset="-120"/>
                <a:cs typeface="Kaiti TC" charset="-120"/>
              </a:rPr>
              <a:t>5:00</a:t>
            </a:r>
            <a:r>
              <a:rPr lang="zh-TW" altLang="en-US" sz="2400" dirty="0">
                <a:latin typeface="Kaiti TC" charset="-120"/>
                <a:ea typeface="Kaiti TC" charset="-120"/>
                <a:cs typeface="Kaiti TC" charset="-120"/>
              </a:rPr>
              <a:t>間，誰在家裡奔跑），如果查詢到事件的影像紀錄時，就會在智慧型手機的對應</a:t>
            </a:r>
            <a:r>
              <a:rPr lang="en-US" altLang="zh-TW" sz="2400" dirty="0">
                <a:latin typeface="Kaiti TC" charset="-120"/>
                <a:ea typeface="Kaiti TC" charset="-120"/>
                <a:cs typeface="Kaiti TC" charset="-120"/>
              </a:rPr>
              <a:t>App</a:t>
            </a:r>
            <a:r>
              <a:rPr lang="zh-TW" altLang="en-US" sz="2400" dirty="0">
                <a:latin typeface="Kaiti TC" charset="-120"/>
                <a:ea typeface="Kaiti TC" charset="-120"/>
                <a:cs typeface="Kaiti TC" charset="-120"/>
              </a:rPr>
              <a:t>播放。</a:t>
            </a:r>
            <a:r>
              <a:rPr lang="zh-TW" altLang="en-US" sz="2400" dirty="0"/>
              <a:t> </a:t>
            </a:r>
          </a:p>
          <a:p>
            <a:pPr marL="342900" indent="-342900">
              <a:buClr>
                <a:srgbClr val="0099CC"/>
              </a:buClr>
              <a:buFont typeface="Wingdings" charset="2"/>
              <a:buChar char="ü"/>
            </a:pPr>
            <a:r>
              <a:rPr lang="zh-TW" altLang="en-US" sz="2400" dirty="0">
                <a:latin typeface="Kaiti TC" charset="-120"/>
                <a:ea typeface="Kaiti TC" charset="-120"/>
                <a:cs typeface="Kaiti TC" charset="-120"/>
              </a:rPr>
              <a:t>  這個產品本身有購入價格與月租費用，現在僅在官網（</a:t>
            </a:r>
            <a:r>
              <a:rPr lang="en-US" altLang="zh-TW" sz="2400" dirty="0" err="1">
                <a:latin typeface="Kaiti TC" charset="-120"/>
                <a:ea typeface="Kaiti TC" charset="-120"/>
                <a:cs typeface="Kaiti TC" charset="-120"/>
              </a:rPr>
              <a:t>www.light.house</a:t>
            </a:r>
            <a:r>
              <a:rPr lang="zh-TW" altLang="en-US" sz="2400" dirty="0">
                <a:latin typeface="Kaiti TC" charset="-120"/>
                <a:ea typeface="Kaiti TC" charset="-120"/>
                <a:cs typeface="Kaiti TC" charset="-120"/>
              </a:rPr>
              <a:t>）販售。類似的產品包括</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推出具備機器學習功能的</a:t>
            </a:r>
            <a:r>
              <a:rPr lang="en-US" altLang="zh-TW" sz="2400" dirty="0">
                <a:latin typeface="Kaiti TC" charset="-120"/>
                <a:ea typeface="Kaiti TC" charset="-120"/>
                <a:cs typeface="Kaiti TC" charset="-120"/>
              </a:rPr>
              <a:t>Nest Cam </a:t>
            </a:r>
            <a:r>
              <a:rPr lang="en-US" altLang="zh-TW" sz="2400" dirty="0" err="1">
                <a:latin typeface="Kaiti TC" charset="-120"/>
                <a:ea typeface="Kaiti TC" charset="-120"/>
                <a:cs typeface="Kaiti TC" charset="-120"/>
              </a:rPr>
              <a:t>Iq</a:t>
            </a:r>
            <a:r>
              <a:rPr lang="zh-TW" altLang="en-US" sz="2400" dirty="0">
                <a:latin typeface="Kaiti TC" charset="-120"/>
                <a:ea typeface="Kaiti TC" charset="-120"/>
                <a:cs typeface="Kaiti TC" charset="-120"/>
              </a:rPr>
              <a:t>，以及</a:t>
            </a:r>
            <a:r>
              <a:rPr lang="en-US" altLang="zh-TW" sz="2400" dirty="0">
                <a:latin typeface="Kaiti TC" charset="-120"/>
                <a:ea typeface="Kaiti TC" charset="-120"/>
                <a:cs typeface="Kaiti TC" charset="-120"/>
              </a:rPr>
              <a:t>Amazon</a:t>
            </a:r>
            <a:r>
              <a:rPr lang="zh-TW" altLang="en-US" sz="2400" dirty="0">
                <a:latin typeface="Kaiti TC" charset="-120"/>
                <a:ea typeface="Kaiti TC" charset="-120"/>
                <a:cs typeface="Kaiti TC" charset="-120"/>
              </a:rPr>
              <a:t>推出將智慧攝影機的與門鎖功能結合的</a:t>
            </a:r>
            <a:r>
              <a:rPr lang="en-US" altLang="zh-TW" sz="2400" dirty="0">
                <a:latin typeface="Kaiti TC" charset="-120"/>
                <a:ea typeface="Kaiti TC" charset="-120"/>
                <a:cs typeface="Kaiti TC" charset="-120"/>
              </a:rPr>
              <a:t>Amazon Key</a:t>
            </a:r>
            <a:r>
              <a:rPr lang="zh-TW" altLang="en-US" sz="2400" dirty="0">
                <a:latin typeface="Kaiti TC" charset="-120"/>
                <a:ea typeface="Kaiti TC" charset="-120"/>
                <a:cs typeface="Kaiti TC" charset="-120"/>
              </a:rPr>
              <a:t>。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en-US" altLang="zh-TW" sz="2400" dirty="0">
                <a:latin typeface="Kaiti TC" charset="-120"/>
                <a:ea typeface="Kaiti TC" charset="-120"/>
                <a:cs typeface="Kaiti TC" charset="-120"/>
              </a:rPr>
              <a:t>Android</a:t>
            </a:r>
            <a:r>
              <a:rPr lang="zh-TW" altLang="en-US" sz="2400" dirty="0">
                <a:latin typeface="Kaiti TC" charset="-120"/>
                <a:ea typeface="Kaiti TC" charset="-120"/>
                <a:cs typeface="Kaiti TC" charset="-120"/>
              </a:rPr>
              <a:t>之父也是</a:t>
            </a:r>
            <a:r>
              <a:rPr lang="en-US" altLang="zh-TW" sz="2400" dirty="0">
                <a:latin typeface="Kaiti TC" charset="-120"/>
                <a:ea typeface="Kaiti TC" charset="-120"/>
                <a:cs typeface="Kaiti TC" charset="-120"/>
              </a:rPr>
              <a:t>Lighthouse AI</a:t>
            </a:r>
            <a:r>
              <a:rPr lang="zh-TW" altLang="en-US" sz="2400" dirty="0">
                <a:latin typeface="Kaiti TC" charset="-120"/>
                <a:ea typeface="Kaiti TC" charset="-120"/>
                <a:cs typeface="Kaiti TC" charset="-120"/>
              </a:rPr>
              <a:t>公司聯合創始人安迪</a:t>
            </a:r>
            <a:r>
              <a:rPr lang="en-US" altLang="zh-TW" sz="2400" dirty="0">
                <a:latin typeface="Kaiti TC" charset="-120"/>
                <a:ea typeface="Kaiti TC" charset="-120"/>
                <a:cs typeface="Kaiti TC" charset="-120"/>
              </a:rPr>
              <a:t>•</a:t>
            </a:r>
            <a:r>
              <a:rPr lang="zh-TW" altLang="en-US" sz="2400" dirty="0">
                <a:latin typeface="Kaiti TC" charset="-120"/>
                <a:ea typeface="Kaiti TC" charset="-120"/>
                <a:cs typeface="Kaiti TC" charset="-120"/>
              </a:rPr>
              <a:t>魯賓（</a:t>
            </a:r>
            <a:r>
              <a:rPr lang="en-US" altLang="zh-TW" sz="2400" dirty="0">
                <a:latin typeface="Kaiti TC" charset="-120"/>
                <a:ea typeface="Kaiti TC" charset="-120"/>
                <a:cs typeface="Kaiti TC" charset="-120"/>
              </a:rPr>
              <a:t>Andy Rubin</a:t>
            </a:r>
            <a:r>
              <a:rPr lang="zh-TW" altLang="en-US" sz="2400" dirty="0">
                <a:latin typeface="Kaiti TC" charset="-120"/>
                <a:ea typeface="Kaiti TC" charset="-120"/>
                <a:cs typeface="Kaiti TC" charset="-120"/>
              </a:rPr>
              <a:t>）對外談到，並沒有將這產品視為家庭安防攝像機，而認為這是一個“互動助手”。</a:t>
            </a:r>
            <a:r>
              <a:rPr lang="en-US" altLang="zh-TW" sz="2400" dirty="0">
                <a:latin typeface="Kaiti TC" charset="-120"/>
                <a:ea typeface="Kaiti TC" charset="-120"/>
                <a:cs typeface="Kaiti TC" charset="-120"/>
              </a:rPr>
              <a:t>Lighthouse</a:t>
            </a:r>
            <a:r>
              <a:rPr lang="zh-TW" altLang="en-US" sz="2400" dirty="0">
                <a:latin typeface="Kaiti TC" charset="-120"/>
                <a:ea typeface="Kaiti TC" charset="-120"/>
                <a:cs typeface="Kaiti TC" charset="-120"/>
              </a:rPr>
              <a:t>的費用不便宜，消費者接受度還需要觀察，目前只在官網預購。 </a:t>
            </a:r>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67764645"/>
      </p:ext>
    </p:extLst>
  </p:cSld>
  <p:clrMapOvr>
    <a:masterClrMapping/>
  </p:clrMapOvr>
  <p:transition spd="slow">
    <p:randomBar dir="ver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9" y="1346008"/>
            <a:ext cx="796766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de-DE" altLang="zh-TW" sz="2400" dirty="0" err="1">
                <a:latin typeface="Kaiti TC" charset="-120"/>
                <a:ea typeface="Kaiti TC" charset="-120"/>
                <a:cs typeface="Kaiti TC" charset="-120"/>
              </a:rPr>
              <a:t>Lighthouse</a:t>
            </a:r>
            <a:r>
              <a:rPr lang="zh-TW" altLang="de-DE" sz="2400" dirty="0">
                <a:latin typeface="Kaiti TC" charset="-120"/>
                <a:ea typeface="Kaiti TC" charset="-120"/>
                <a:cs typeface="Kaiti TC" charset="-120"/>
              </a:rPr>
              <a:t>智慧攝影機</a:t>
            </a:r>
            <a:r>
              <a:rPr lang="zh-TW" altLang="de-DE" sz="2400" dirty="0"/>
              <a:t> </a:t>
            </a:r>
            <a:r>
              <a:rPr lang="zh-TW" altLang="en-US" sz="2400" dirty="0">
                <a:latin typeface="Kaiti TC" charset="-120"/>
                <a:ea typeface="Kaiti TC" charset="-120"/>
                <a:cs typeface="Kaiti TC" charset="-120"/>
              </a:rPr>
              <a:t>的商業模式圖</a:t>
            </a:r>
            <a:endParaRPr lang="en-US" altLang="zh-TW" sz="2400" dirty="0">
              <a:latin typeface="Kaiti TC" charset="-120"/>
              <a:ea typeface="Kaiti TC" charset="-120"/>
              <a:cs typeface="Kaiti TC" charset="-120"/>
            </a:endParaRPr>
          </a:p>
          <a:p>
            <a:br>
              <a:rPr lang="en-US" altLang="zh-TW" sz="2400" dirty="0"/>
            </a:br>
            <a:endParaRPr lang="en-US" altLang="zh-TW" sz="2400" dirty="0"/>
          </a:p>
          <a:p>
            <a:br>
              <a:rPr lang="en-US" altLang="zh-TW" sz="2400" dirty="0"/>
            </a:br>
            <a:r>
              <a:rPr lang="en-US" altLang="zh-TW" sz="2400" dirty="0">
                <a:latin typeface="Kaiti TC" charset="-120"/>
                <a:ea typeface="Kaiti TC" charset="-120"/>
                <a:cs typeface="Kaiti TC" charset="-120"/>
              </a:rPr>
              <a:t> </a:t>
            </a: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3" name="圖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4070" y="1791143"/>
            <a:ext cx="7416800" cy="4508500"/>
          </a:xfrm>
          <a:prstGeom prst="rect">
            <a:avLst/>
          </a:prstGeom>
        </p:spPr>
      </p:pic>
    </p:spTree>
    <p:extLst>
      <p:ext uri="{BB962C8B-B14F-4D97-AF65-F5344CB8AC3E}">
        <p14:creationId xmlns:p14="http://schemas.microsoft.com/office/powerpoint/2010/main" val="2121843651"/>
      </p:ext>
    </p:extLst>
  </p:cSld>
  <p:clrMapOvr>
    <a:masterClrMapping/>
  </p:clrMapOvr>
  <p:transition spd="slow">
    <p:randomBar dir="ver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319088" y="1346008"/>
            <a:ext cx="8396287"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de-DE" altLang="zh-TW" sz="2400">
                <a:latin typeface="Kaiti TC" charset="-120"/>
                <a:ea typeface="Kaiti TC" charset="-120"/>
                <a:cs typeface="Kaiti TC" charset="-120"/>
              </a:rPr>
              <a:t>Lighthouse</a:t>
            </a:r>
            <a:r>
              <a:rPr lang="de-DE" altLang="zh-TW" sz="2400" dirty="0">
                <a:latin typeface="Kaiti TC" charset="-120"/>
                <a:ea typeface="Kaiti TC" charset="-120"/>
                <a:cs typeface="Kaiti TC" charset="-120"/>
              </a:rPr>
              <a:t> </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情境旅程圖：</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流程：</a:t>
            </a:r>
            <a:r>
              <a:rPr lang="en-US" altLang="zh-TW" sz="2400" dirty="0">
                <a:latin typeface="Helvetica" charset="0"/>
              </a:rPr>
              <a:t> </a:t>
            </a:r>
            <a:r>
              <a:rPr lang="en-US" altLang="zh-TW" sz="2400" dirty="0">
                <a:latin typeface="Kaiti TC" charset="-120"/>
                <a:ea typeface="Kaiti TC" charset="-120"/>
                <a:cs typeface="Kaiti TC" charset="-120"/>
              </a:rPr>
              <a:t>Lighthouse</a:t>
            </a:r>
            <a:r>
              <a:rPr lang="zh-TW" altLang="en-US" sz="2400" dirty="0">
                <a:latin typeface="Kaiti TC" charset="-120"/>
                <a:ea typeface="Kaiti TC" charset="-120"/>
                <a:cs typeface="Kaiti TC" charset="-120"/>
              </a:rPr>
              <a:t>發現家人出門進入防衛模式，小孩下課回家，父親以手機查詢小孩在</a:t>
            </a:r>
            <a:r>
              <a:rPr lang="en-US" altLang="zh-TW" sz="2400" dirty="0">
                <a:latin typeface="Kaiti TC" charset="-120"/>
                <a:ea typeface="Kaiti TC" charset="-120"/>
                <a:cs typeface="Kaiti TC" charset="-120"/>
              </a:rPr>
              <a:t>4:00</a:t>
            </a:r>
            <a:r>
              <a:rPr lang="zh-TW" altLang="en-US" sz="2400" dirty="0">
                <a:latin typeface="Kaiti TC" charset="-120"/>
                <a:ea typeface="Kaiti TC" charset="-120"/>
                <a:cs typeface="Kaiti TC" charset="-120"/>
              </a:rPr>
              <a:t>的返家動態 。</a:t>
            </a:r>
          </a:p>
          <a:p>
            <a:pPr marL="342900" indent="-342900">
              <a:buClr>
                <a:srgbClr val="0099CC"/>
              </a:buClr>
              <a:buFont typeface="Arial" charset="0"/>
              <a:buChar char="•"/>
            </a:pPr>
            <a:br>
              <a:rPr lang="en-US" altLang="zh-TW" sz="2400" dirty="0"/>
            </a:br>
            <a:endParaRPr lang="en-US" altLang="zh-TW" sz="2400" dirty="0"/>
          </a:p>
          <a:p>
            <a:r>
              <a:rPr lang="zh-TW" altLang="en-US" sz="2400" dirty="0">
                <a:latin typeface="Kaiti TC" charset="-120"/>
                <a:ea typeface="Kaiti TC" charset="-120"/>
                <a:cs typeface="Kaiti TC" charset="-120"/>
              </a:rPr>
              <a:t>  </a:t>
            </a:r>
          </a:p>
          <a:p>
            <a:r>
              <a:rPr lang="en-US" altLang="zh-TW" sz="2400" dirty="0">
                <a:latin typeface="Kaiti TC" charset="-120"/>
                <a:ea typeface="Kaiti TC" charset="-120"/>
                <a:cs typeface="Kaiti TC" charset="-120"/>
              </a:rPr>
              <a:t> </a:t>
            </a:r>
            <a:br>
              <a:rPr lang="en-US" altLang="zh-TW" sz="2400" dirty="0"/>
            </a:br>
            <a:endParaRPr lang="en-US" altLang="zh-TW" sz="2400" dirty="0"/>
          </a:p>
          <a:p>
            <a:br>
              <a:rPr lang="en-US" altLang="zh-TW" sz="2400" dirty="0"/>
            </a:br>
            <a:endParaRPr lang="en-US" altLang="zh-TW"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4" name="圖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4145" y="2512554"/>
            <a:ext cx="7059668" cy="3767595"/>
          </a:xfrm>
          <a:prstGeom prst="rect">
            <a:avLst/>
          </a:prstGeom>
        </p:spPr>
      </p:pic>
    </p:spTree>
    <p:extLst>
      <p:ext uri="{BB962C8B-B14F-4D97-AF65-F5344CB8AC3E}">
        <p14:creationId xmlns:p14="http://schemas.microsoft.com/office/powerpoint/2010/main" val="712800275"/>
      </p:ext>
    </p:extLst>
  </p:cSld>
  <p:clrMapOvr>
    <a:masterClrMapping/>
  </p:clrMapOvr>
  <p:transition spd="slow">
    <p:randomBar dir="ver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457200" y="304800"/>
            <a:ext cx="75438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3-2-3</a:t>
            </a:r>
            <a:r>
              <a:rPr lang="zh-TW" altLang="en-US" sz="4400" dirty="0">
                <a:solidFill>
                  <a:srgbClr val="663300"/>
                </a:solidFill>
                <a:effectLst/>
                <a:latin typeface="Arial" pitchFamily="34" charset="0"/>
                <a:ea typeface="標楷體" pitchFamily="65" charset="-120"/>
                <a:cs typeface="Arial" pitchFamily="34" charset="0"/>
              </a:rPr>
              <a:t>　家用機器人</a:t>
            </a:r>
          </a:p>
        </p:txBody>
      </p:sp>
      <p:sp>
        <p:nvSpPr>
          <p:cNvPr id="5" name="矩形 9"/>
          <p:cNvSpPr>
            <a:spLocks noChangeArrowheads="1"/>
          </p:cNvSpPr>
          <p:nvPr/>
        </p:nvSpPr>
        <p:spPr bwMode="auto">
          <a:xfrm>
            <a:off x="457200" y="874733"/>
            <a:ext cx="7967662"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endParaRPr lang="zh-TW" altLang="en-US" sz="2400" dirty="0"/>
          </a:p>
          <a:p>
            <a:pPr marL="342900" indent="-342900">
              <a:buClr>
                <a:srgbClr val="0099CC"/>
              </a:buClr>
              <a:buFont typeface="Arial" charset="0"/>
              <a:buChar char="•"/>
            </a:pPr>
            <a:r>
              <a:rPr lang="zh-TW" altLang="en-US" sz="2400" dirty="0">
                <a:latin typeface="Kaiti TC" charset="-120"/>
                <a:ea typeface="Kaiti TC" charset="-120"/>
                <a:cs typeface="Kaiti TC" charset="-120"/>
              </a:rPr>
              <a:t>家用機器人在華碩的</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以</a:t>
            </a:r>
            <a:r>
              <a:rPr lang="en-US" altLang="zh-TW" sz="2400" dirty="0">
                <a:latin typeface="Kaiti TC" charset="-120"/>
                <a:ea typeface="Kaiti TC" charset="-120"/>
                <a:cs typeface="Kaiti TC" charset="-120"/>
              </a:rPr>
              <a:t>2</a:t>
            </a:r>
            <a:r>
              <a:rPr lang="zh-TW" altLang="en-US" sz="2400" dirty="0">
                <a:latin typeface="Kaiti TC" charset="-120"/>
                <a:ea typeface="Kaiti TC" charset="-120"/>
                <a:cs typeface="Kaiti TC" charset="-120"/>
              </a:rPr>
              <a:t>萬台幣左右的價錢開始出售，打入很多家庭後開始興起，成為新的類別。</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在</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進入家庭之前，日本軟體銀行機器人</a:t>
            </a:r>
            <a:r>
              <a:rPr lang="en-US" altLang="zh-TW" sz="2400" dirty="0">
                <a:latin typeface="Kaiti TC" charset="-120"/>
                <a:ea typeface="Kaiti TC" charset="-120"/>
                <a:cs typeface="Kaiti TC" charset="-120"/>
              </a:rPr>
              <a:t>Pepper</a:t>
            </a:r>
            <a:r>
              <a:rPr lang="zh-TW" altLang="en-US" sz="2400" dirty="0">
                <a:latin typeface="Kaiti TC" charset="-120"/>
                <a:ea typeface="Kaiti TC" charset="-120"/>
                <a:cs typeface="Kaiti TC" charset="-120"/>
              </a:rPr>
              <a:t>也切入了日本家庭，成為陪伴長者及家人的好夥伴。</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根據工研院 </a:t>
            </a:r>
            <a:r>
              <a:rPr lang="en-US" altLang="zh-TW" sz="2400" dirty="0">
                <a:latin typeface="Kaiti TC" charset="-120"/>
                <a:ea typeface="Kaiti TC" charset="-120"/>
                <a:cs typeface="Kaiti TC" charset="-120"/>
              </a:rPr>
              <a:t>IEK </a:t>
            </a:r>
            <a:r>
              <a:rPr lang="zh-TW" altLang="en-US" sz="2400" dirty="0">
                <a:latin typeface="Kaiti TC" charset="-120"/>
                <a:ea typeface="Kaiti TC" charset="-120"/>
                <a:cs typeface="Kaiti TC" charset="-120"/>
              </a:rPr>
              <a:t>產經中心分析師陳右怡的資料，家用型機器人有</a:t>
            </a:r>
            <a:r>
              <a:rPr lang="en-US" altLang="zh-TW" sz="2400" dirty="0">
                <a:latin typeface="Kaiti TC" charset="-120"/>
                <a:ea typeface="Kaiti TC" charset="-120"/>
                <a:cs typeface="Kaiti TC" charset="-120"/>
              </a:rPr>
              <a:t>5 </a:t>
            </a:r>
            <a:r>
              <a:rPr lang="zh-TW" altLang="en-US" sz="2400" dirty="0">
                <a:latin typeface="Kaiti TC" charset="-120"/>
                <a:ea typeface="Kaiti TC" charset="-120"/>
                <a:cs typeface="Kaiti TC" charset="-120"/>
              </a:rPr>
              <a:t>大應用領域：家事、娛樂休閒、個人移動工具、老人照護及身障輔助、居 家監控。因為要融入家中，家用機器人必須符合國情，亞洲人使用上重視 與老人小孩的陪伴功能，但對歐美則是著重居家生活帶來實用與便利性。 </a:t>
            </a:r>
            <a:endParaRPr lang="en-US" altLang="zh-TW" sz="2400" dirty="0">
              <a:latin typeface="Kaiti TC" charset="-120"/>
              <a:ea typeface="Kaiti TC" charset="-120"/>
              <a:cs typeface="Kaiti TC" charset="-120"/>
            </a:endParaRPr>
          </a:p>
          <a:p>
            <a:br>
              <a:rPr lang="zh-TW" altLang="en-US" sz="2400" dirty="0"/>
            </a:br>
            <a:endParaRPr lang="zh-TW" altLang="en-US" sz="2400" dirty="0"/>
          </a:p>
          <a:p>
            <a:pPr marL="342900" indent="-342900">
              <a:buClr>
                <a:srgbClr val="0099CC"/>
              </a:buClr>
              <a:buFont typeface="Arial" charset="0"/>
              <a:buChar char="•"/>
            </a:pPr>
            <a:endParaRPr lang="zh-TW" altLang="en-US" sz="2400" dirty="0">
              <a:latin typeface="Kaiti TC" charset="-120"/>
              <a:ea typeface="Kaiti TC" charset="-120"/>
              <a:cs typeface="Kaiti TC" charset="-120"/>
            </a:endParaRPr>
          </a:p>
        </p:txBody>
      </p:sp>
      <p:grpSp>
        <p:nvGrpSpPr>
          <p:cNvPr id="4" name="群組 3"/>
          <p:cNvGrpSpPr>
            <a:grpSpLocks/>
          </p:cNvGrpSpPr>
          <p:nvPr/>
        </p:nvGrpSpPr>
        <p:grpSpPr bwMode="auto">
          <a:xfrm>
            <a:off x="6929438" y="6280150"/>
            <a:ext cx="1857375" cy="501650"/>
            <a:chOff x="6929454" y="6356403"/>
            <a:chExt cx="1857388" cy="501621"/>
          </a:xfrm>
        </p:grpSpPr>
        <p:pic>
          <p:nvPicPr>
            <p:cNvPr id="6" name="圖片 5"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7" name="圖片 6"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8"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868198441"/>
      </p:ext>
    </p:extLst>
  </p:cSld>
  <p:clrMapOvr>
    <a:masterClrMapping/>
  </p:clrMapOvr>
  <p:transition spd="slow">
    <p:randomBar dir="ver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2286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3-2-3</a:t>
            </a:r>
            <a:r>
              <a:rPr lang="zh-TW" altLang="en-US" sz="4400" dirty="0">
                <a:solidFill>
                  <a:srgbClr val="663300"/>
                </a:solidFill>
                <a:effectLst/>
                <a:latin typeface="Arial" pitchFamily="34" charset="0"/>
                <a:ea typeface="標楷體" pitchFamily="65" charset="-120"/>
                <a:cs typeface="Arial" pitchFamily="34" charset="0"/>
              </a:rPr>
              <a:t>　家用機器人</a:t>
            </a:r>
          </a:p>
        </p:txBody>
      </p:sp>
      <p:sp>
        <p:nvSpPr>
          <p:cNvPr id="13" name="矩形 9"/>
          <p:cNvSpPr>
            <a:spLocks noChangeArrowheads="1"/>
          </p:cNvSpPr>
          <p:nvPr/>
        </p:nvSpPr>
        <p:spPr bwMode="auto">
          <a:xfrm>
            <a:off x="319089" y="1193608"/>
            <a:ext cx="4329111"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應用案例（六）：</a:t>
            </a:r>
            <a:r>
              <a:rPr lang="zh-TW" altLang="de-DE" sz="2400" dirty="0">
                <a:latin typeface="Kaiti TC" charset="-120"/>
                <a:ea typeface="Kaiti TC" charset="-120"/>
                <a:cs typeface="Kaiti TC" charset="-120"/>
              </a:rPr>
              <a:t>華碩的</a:t>
            </a:r>
            <a:r>
              <a:rPr lang="de-DE" altLang="zh-TW" sz="2400" dirty="0" err="1">
                <a:latin typeface="Kaiti TC" charset="-120"/>
                <a:ea typeface="Kaiti TC" charset="-120"/>
                <a:cs typeface="Kaiti TC" charset="-120"/>
              </a:rPr>
              <a:t>Zenbo</a:t>
            </a:r>
            <a:r>
              <a:rPr lang="de-DE" altLang="zh-TW" sz="2400" dirty="0">
                <a:latin typeface="Kaiti TC" charset="-120"/>
                <a:ea typeface="Kaiti TC" charset="-120"/>
                <a:cs typeface="Kaiti TC" charset="-120"/>
              </a:rPr>
              <a:t> </a:t>
            </a:r>
            <a:endParaRPr lang="zh-TW" altLang="en-US" sz="2400" dirty="0"/>
          </a:p>
          <a:p>
            <a:pPr marL="342900" indent="-342900">
              <a:buClr>
                <a:srgbClr val="0099CC"/>
              </a:buClr>
              <a:buFont typeface="Wingdings" charset="2"/>
              <a:buChar char="ü"/>
            </a:pPr>
            <a:r>
              <a:rPr lang="zh-TW" altLang="en-US" sz="2400" dirty="0"/>
              <a:t> </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是華碩電腦在</a:t>
            </a:r>
            <a:r>
              <a:rPr lang="en-US" altLang="zh-TW" sz="2400" dirty="0">
                <a:latin typeface="Kaiti TC" charset="-120"/>
                <a:ea typeface="Kaiti TC" charset="-120"/>
                <a:cs typeface="Kaiti TC" charset="-120"/>
              </a:rPr>
              <a:t>2016</a:t>
            </a:r>
            <a:r>
              <a:rPr lang="zh-TW" altLang="en-US" sz="2400" dirty="0">
                <a:latin typeface="Kaiti TC" charset="-120"/>
                <a:ea typeface="Kaiti TC" charset="-120"/>
                <a:cs typeface="Kaiti TC" charset="-120"/>
              </a:rPr>
              <a:t>年底推出的一款家用機器人，不同於軟體銀行的機器人</a:t>
            </a:r>
            <a:r>
              <a:rPr lang="en-US" altLang="zh-TW" sz="2400" dirty="0">
                <a:latin typeface="Kaiti TC" charset="-120"/>
                <a:ea typeface="Kaiti TC" charset="-120"/>
                <a:cs typeface="Kaiti TC" charset="-120"/>
              </a:rPr>
              <a:t>Pepper</a:t>
            </a:r>
            <a:r>
              <a:rPr lang="zh-TW" altLang="en-US" sz="2400" dirty="0">
                <a:latin typeface="Kaiti TC" charset="-120"/>
                <a:ea typeface="Kaiti TC" charset="-120"/>
                <a:cs typeface="Kaiti TC" charset="-120"/>
              </a:rPr>
              <a:t>跟人相像，</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並沒有實體五官跟手，所具備的是在顯示螢幕上畫出來的可愛五官，及用脖子連接具備輪子可以移動的基座。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endParaRPr lang="en-US" altLang="zh-TW" sz="2400" dirty="0"/>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
        <p:nvSpPr>
          <p:cNvPr id="17" name="文字方塊 16"/>
          <p:cNvSpPr txBox="1"/>
          <p:nvPr/>
        </p:nvSpPr>
        <p:spPr>
          <a:xfrm>
            <a:off x="5105400" y="4631780"/>
            <a:ext cx="3736349" cy="938719"/>
          </a:xfrm>
          <a:prstGeom prst="rect">
            <a:avLst/>
          </a:prstGeom>
          <a:noFill/>
        </p:spPr>
        <p:txBody>
          <a:bodyPr wrap="square" rtlCol="0">
            <a:spAutoFit/>
          </a:bodyPr>
          <a:lstStyle/>
          <a:p>
            <a:br>
              <a:rPr lang="en-US" altLang="zh-TW" sz="1100" dirty="0"/>
            </a:br>
            <a:r>
              <a:rPr lang="zh-TW" altLang="en-US" sz="1100" dirty="0">
                <a:latin typeface="Kaiti TC" charset="-120"/>
                <a:ea typeface="Kaiti TC" charset="-120"/>
                <a:cs typeface="Kaiti TC" charset="-120"/>
              </a:rPr>
              <a:t>圖：</a:t>
            </a:r>
            <a:r>
              <a:rPr lang="en-US" altLang="zh-TW" sz="1100" dirty="0" err="1"/>
              <a:t>Zenbo</a:t>
            </a:r>
            <a:r>
              <a:rPr lang="zh-TW" altLang="en-US" sz="1100" dirty="0"/>
              <a:t>家用機器人，取自網路：</a:t>
            </a:r>
            <a:r>
              <a:rPr lang="en-US" altLang="zh-TW" sz="1100" dirty="0"/>
              <a:t>https://</a:t>
            </a:r>
            <a:r>
              <a:rPr lang="en-US" altLang="zh-TW" sz="1100" dirty="0" err="1"/>
              <a:t>www.youtube.com</a:t>
            </a:r>
            <a:r>
              <a:rPr lang="en-US" altLang="zh-TW" sz="1100" dirty="0"/>
              <a:t>/</a:t>
            </a:r>
            <a:r>
              <a:rPr lang="en-US" altLang="zh-TW" sz="1100" dirty="0" err="1"/>
              <a:t>watch?v</a:t>
            </a:r>
            <a:r>
              <a:rPr lang="en-US" altLang="zh-TW" sz="1100" dirty="0"/>
              <a:t>=U8Qts6_D1XU </a:t>
            </a:r>
          </a:p>
          <a:p>
            <a:endParaRPr lang="en-US" altLang="zh-TW" sz="1100" dirty="0">
              <a:latin typeface="Kaiti TC" charset="-120"/>
              <a:ea typeface="Kaiti TC" charset="-120"/>
              <a:cs typeface="Kaiti TC" charset="-120"/>
            </a:endParaRPr>
          </a:p>
          <a:p>
            <a:endParaRPr kumimoji="1" lang="zh-TW" altLang="en-US" sz="1100" dirty="0"/>
          </a:p>
        </p:txBody>
      </p:sp>
      <p:pic>
        <p:nvPicPr>
          <p:cNvPr id="14" name="圖片 13"/>
          <p:cNvPicPr/>
          <p:nvPr/>
        </p:nvPicPr>
        <p:blipFill>
          <a:blip r:embed="rId5">
            <a:extLst>
              <a:ext uri="{28A0092B-C50C-407E-A947-70E740481C1C}">
                <a14:useLocalDpi xmlns:a14="http://schemas.microsoft.com/office/drawing/2010/main" val="0"/>
              </a:ext>
            </a:extLst>
          </a:blip>
          <a:stretch>
            <a:fillRect/>
          </a:stretch>
        </p:blipFill>
        <p:spPr>
          <a:xfrm>
            <a:off x="4706145" y="1752600"/>
            <a:ext cx="3830637" cy="2514600"/>
          </a:xfrm>
          <a:prstGeom prst="rect">
            <a:avLst/>
          </a:prstGeom>
        </p:spPr>
      </p:pic>
    </p:spTree>
    <p:extLst>
      <p:ext uri="{BB962C8B-B14F-4D97-AF65-F5344CB8AC3E}">
        <p14:creationId xmlns:p14="http://schemas.microsoft.com/office/powerpoint/2010/main" val="452795100"/>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a:t>
            </a:r>
            <a:r>
              <a:rPr lang="zh-TW" altLang="en-US" sz="4400" dirty="0">
                <a:solidFill>
                  <a:srgbClr val="663300"/>
                </a:solidFill>
                <a:effectLst/>
                <a:latin typeface="Arial" pitchFamily="34" charset="0"/>
                <a:ea typeface="標楷體" pitchFamily="65" charset="-120"/>
                <a:cs typeface="Arial" pitchFamily="34" charset="0"/>
              </a:rPr>
              <a:t>　現況應用</a:t>
            </a:r>
          </a:p>
        </p:txBody>
      </p:sp>
      <p:sp>
        <p:nvSpPr>
          <p:cNvPr id="5" name="矩形 9"/>
          <p:cNvSpPr>
            <a:spLocks noChangeArrowheads="1"/>
          </p:cNvSpPr>
          <p:nvPr/>
        </p:nvSpPr>
        <p:spPr bwMode="auto">
          <a:xfrm>
            <a:off x="457200" y="1084763"/>
            <a:ext cx="7967662"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endParaRPr lang="zh-TW" altLang="en-US" sz="2400" dirty="0"/>
          </a:p>
          <a:p>
            <a:pPr marL="342900" indent="-342900">
              <a:buClr>
                <a:srgbClr val="0099CC"/>
              </a:buClr>
              <a:buFont typeface="Arial" charset="0"/>
              <a:buChar char="•"/>
            </a:pPr>
            <a:r>
              <a:rPr lang="zh-TW" altLang="en-US" sz="2400" dirty="0">
                <a:latin typeface="Kaiti TC" charset="-120"/>
                <a:ea typeface="Kaiti TC" charset="-120"/>
                <a:cs typeface="Kaiti TC" charset="-120"/>
              </a:rPr>
              <a:t> 人工智慧在智慧家庭中的服務應用，分為「</a:t>
            </a:r>
            <a:r>
              <a:rPr lang="en-US" altLang="zh-TW" sz="2400" dirty="0">
                <a:latin typeface="Kaiti TC" charset="-120"/>
                <a:ea typeface="Kaiti TC" charset="-120"/>
                <a:cs typeface="Kaiti TC" charset="-120"/>
              </a:rPr>
              <a:t>Gateway</a:t>
            </a:r>
            <a:r>
              <a:rPr lang="zh-TW" altLang="en-US" sz="2400" dirty="0">
                <a:latin typeface="Kaiti TC" charset="-120"/>
                <a:ea typeface="Kaiti TC" charset="-120"/>
                <a:cs typeface="Kaiti TC" charset="-120"/>
              </a:rPr>
              <a:t>智慧中樞」、「智慧家庭週邊設備」與「家庭用機器人」三個部分。 </a:t>
            </a:r>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r>
              <a:rPr lang="zh-TW" altLang="en-US" sz="2400" dirty="0">
                <a:latin typeface="Kaiti TC" charset="-120"/>
                <a:ea typeface="Kaiti TC" charset="-120"/>
                <a:cs typeface="Kaiti TC" charset="-120"/>
              </a:rPr>
              <a:t> </a:t>
            </a:r>
            <a:br>
              <a:rPr lang="zh-TW" altLang="en-US" sz="2400" dirty="0"/>
            </a:br>
            <a:endParaRPr lang="zh-TW" altLang="en-US" sz="2400" dirty="0"/>
          </a:p>
          <a:p>
            <a:pPr marL="342900" indent="-342900">
              <a:buClr>
                <a:srgbClr val="0099CC"/>
              </a:buClr>
              <a:buFont typeface="Arial" charset="0"/>
              <a:buChar char="•"/>
            </a:pPr>
            <a:endParaRPr lang="zh-TW" altLang="en-US" sz="2400" dirty="0">
              <a:latin typeface="Kaiti TC" charset="-120"/>
              <a:ea typeface="Kaiti TC" charset="-120"/>
              <a:cs typeface="Kaiti TC" charset="-120"/>
            </a:endParaRPr>
          </a:p>
        </p:txBody>
      </p:sp>
      <p:graphicFrame>
        <p:nvGraphicFramePr>
          <p:cNvPr id="4" name="資料圖表 3"/>
          <p:cNvGraphicFramePr/>
          <p:nvPr>
            <p:extLst>
              <p:ext uri="{D42A27DB-BD31-4B8C-83A1-F6EECF244321}">
                <p14:modId xmlns:p14="http://schemas.microsoft.com/office/powerpoint/2010/main" val="194611556"/>
              </p:ext>
            </p:extLst>
          </p:nvPr>
        </p:nvGraphicFramePr>
        <p:xfrm>
          <a:off x="652462" y="1905000"/>
          <a:ext cx="7772400" cy="502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6" name="群組 5"/>
          <p:cNvGrpSpPr>
            <a:grpSpLocks/>
          </p:cNvGrpSpPr>
          <p:nvPr/>
        </p:nvGrpSpPr>
        <p:grpSpPr bwMode="auto">
          <a:xfrm>
            <a:off x="6929438" y="6280150"/>
            <a:ext cx="1857375" cy="501650"/>
            <a:chOff x="6929454" y="6356403"/>
            <a:chExt cx="1857388" cy="501621"/>
          </a:xfrm>
        </p:grpSpPr>
        <p:pic>
          <p:nvPicPr>
            <p:cNvPr id="7" name="圖片 6" descr="home_.png">
              <a:hlinkClick r:id="rId7" action="ppaction://hlinksldjump"/>
            </p:cNvPr>
            <p:cNvPicPr>
              <a:picLocks noChangeAspect="1"/>
            </p:cNvPicPr>
            <p:nvPr/>
          </p:nvPicPr>
          <p:blipFill>
            <a:blip r:embed="rId8" cstate="print"/>
            <a:srcRect/>
            <a:stretch>
              <a:fillRect/>
            </a:stretch>
          </p:blipFill>
          <p:spPr bwMode="auto">
            <a:xfrm>
              <a:off x="6929454" y="6357958"/>
              <a:ext cx="511179" cy="500066"/>
            </a:xfrm>
            <a:prstGeom prst="rect">
              <a:avLst/>
            </a:prstGeom>
            <a:noFill/>
            <a:ln w="9525">
              <a:noFill/>
              <a:miter lim="800000"/>
              <a:headEnd/>
              <a:tailEnd/>
            </a:ln>
          </p:spPr>
        </p:pic>
        <p:pic>
          <p:nvPicPr>
            <p:cNvPr id="8" name="圖片 7" descr="o_back_.png">
              <a:hlinkClick r:id="rId7" action="ppaction://hlinksldjump"/>
            </p:cNvPr>
            <p:cNvPicPr>
              <a:picLocks noChangeAspect="1"/>
            </p:cNvPicPr>
            <p:nvPr/>
          </p:nvPicPr>
          <p:blipFill>
            <a:blip r:embed="rId9" cstate="print"/>
            <a:srcRect/>
            <a:stretch>
              <a:fillRect/>
            </a:stretch>
          </p:blipFill>
          <p:spPr bwMode="auto">
            <a:xfrm>
              <a:off x="7643834" y="6357957"/>
              <a:ext cx="511179" cy="500066"/>
            </a:xfrm>
            <a:prstGeom prst="rect">
              <a:avLst/>
            </a:prstGeom>
            <a:noFill/>
            <a:ln w="9525">
              <a:noFill/>
              <a:miter lim="800000"/>
              <a:headEnd/>
              <a:tailEnd/>
            </a:ln>
          </p:spPr>
        </p:pic>
        <p:pic>
          <p:nvPicPr>
            <p:cNvPr id="9" name="圖片 10" descr="o_front_.png">
              <a:hlinkClick r:id="" action="ppaction://hlinkshowjump?jump=nextslide"/>
            </p:cNvPr>
            <p:cNvPicPr>
              <a:picLocks noChangeAspect="1"/>
            </p:cNvPicPr>
            <p:nvPr/>
          </p:nvPicPr>
          <p:blipFill>
            <a:blip r:embed="rId10"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265599425"/>
      </p:ext>
    </p:extLst>
  </p:cSld>
  <p:clrMapOvr>
    <a:masterClrMapping/>
  </p:clrMapOvr>
  <p:transition spd="slow">
    <p:randomBar dir="ver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3-2-3</a:t>
            </a:r>
            <a:r>
              <a:rPr lang="zh-TW" altLang="en-US" sz="4400" dirty="0">
                <a:solidFill>
                  <a:srgbClr val="663300"/>
                </a:solidFill>
                <a:effectLst/>
                <a:latin typeface="Arial" pitchFamily="34" charset="0"/>
                <a:ea typeface="標楷體" pitchFamily="65" charset="-120"/>
                <a:cs typeface="Arial" pitchFamily="34" charset="0"/>
              </a:rPr>
              <a:t>　家用機器人</a:t>
            </a:r>
          </a:p>
        </p:txBody>
      </p:sp>
      <p:sp>
        <p:nvSpPr>
          <p:cNvPr id="13" name="矩形 9"/>
          <p:cNvSpPr>
            <a:spLocks noChangeArrowheads="1"/>
          </p:cNvSpPr>
          <p:nvPr/>
        </p:nvSpPr>
        <p:spPr bwMode="auto">
          <a:xfrm>
            <a:off x="304801" y="1356640"/>
            <a:ext cx="8077200"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Wingdings" charset="2"/>
              <a:buChar char="ü"/>
            </a:pP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在官網上特別強調他有五大功能：教育、娛樂、便利生活、健康照護與智慧家庭。教育方面為與巧連智合作的幼教部分及一些教育互動；娛樂包含購物、運勢、股市及音樂；便利生活為與合作夥伴提供之生活服務，包含語音叫車服務、到府快遞、居家清潔及樂齡學習（遠端視訊教學）；健康照護包括對警政署求救、處方籤宅配及跌倒偵測功能，其中跌倒偵測對家中有長者的家庭是很不錯的功能；而智慧家庭功能就是以智慧中控</a:t>
            </a:r>
            <a:r>
              <a:rPr lang="en-US" altLang="zh-TW" sz="2400" dirty="0">
                <a:latin typeface="Kaiti TC" charset="-120"/>
                <a:ea typeface="Kaiti TC" charset="-120"/>
                <a:cs typeface="Kaiti TC" charset="-120"/>
              </a:rPr>
              <a:t>Gateway</a:t>
            </a:r>
            <a:r>
              <a:rPr lang="zh-TW" altLang="en-US" sz="2400" dirty="0">
                <a:latin typeface="Kaiti TC" charset="-120"/>
                <a:ea typeface="Kaiti TC" charset="-120"/>
                <a:cs typeface="Kaiti TC" charset="-120"/>
              </a:rPr>
              <a:t>的方式連接智慧家庭裝置。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目前也提供軟體開發工具與介面，讓第三方可以協助開發一些特別的服務。</a:t>
            </a:r>
            <a:r>
              <a:rPr lang="zh-TW" altLang="en-US" sz="2400" dirty="0"/>
              <a:t> </a:t>
            </a: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a:p>
            <a:br>
              <a:rPr lang="zh-TW" altLang="en-US" sz="2400" dirty="0"/>
            </a:br>
            <a:endParaRPr lang="zh-TW" altLang="en-US" sz="2400" dirty="0"/>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592684379"/>
      </p:ext>
    </p:extLst>
  </p:cSld>
  <p:clrMapOvr>
    <a:masterClrMapping/>
  </p:clrMapOvr>
  <p:transition spd="slow">
    <p:randomBar dir="ver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3-2-3</a:t>
            </a:r>
            <a:r>
              <a:rPr lang="zh-TW" altLang="en-US" sz="4400" dirty="0">
                <a:solidFill>
                  <a:srgbClr val="663300"/>
                </a:solidFill>
                <a:effectLst/>
                <a:latin typeface="Arial" pitchFamily="34" charset="0"/>
                <a:ea typeface="標楷體" pitchFamily="65" charset="-120"/>
                <a:cs typeface="Arial" pitchFamily="34" charset="0"/>
              </a:rPr>
              <a:t>　家用機器人</a:t>
            </a:r>
          </a:p>
        </p:txBody>
      </p:sp>
      <p:sp>
        <p:nvSpPr>
          <p:cNvPr id="13" name="矩形 9"/>
          <p:cNvSpPr>
            <a:spLocks noChangeArrowheads="1"/>
          </p:cNvSpPr>
          <p:nvPr/>
        </p:nvSpPr>
        <p:spPr bwMode="auto">
          <a:xfrm>
            <a:off x="319089" y="1346008"/>
            <a:ext cx="796766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de-DE" altLang="zh-TW" sz="2400" dirty="0" err="1">
                <a:latin typeface="Kaiti TC" charset="-120"/>
                <a:ea typeface="Kaiti TC" charset="-120"/>
                <a:cs typeface="Kaiti TC" charset="-120"/>
              </a:rPr>
              <a:t>Zenbo</a:t>
            </a:r>
            <a:r>
              <a:rPr lang="de-DE" altLang="zh-TW" sz="2400" dirty="0">
                <a:latin typeface="Kaiti TC" charset="-120"/>
                <a:ea typeface="Kaiti TC" charset="-120"/>
                <a:cs typeface="Kaiti TC" charset="-120"/>
              </a:rPr>
              <a:t>  </a:t>
            </a:r>
            <a:r>
              <a:rPr lang="zh-TW" altLang="en-US" sz="2400" dirty="0">
                <a:latin typeface="Kaiti TC" charset="-120"/>
                <a:ea typeface="Kaiti TC" charset="-120"/>
                <a:cs typeface="Kaiti TC" charset="-120"/>
              </a:rPr>
              <a:t>的商業模式圖</a:t>
            </a:r>
            <a:endParaRPr lang="en-US" altLang="zh-TW" sz="2400" dirty="0">
              <a:latin typeface="Kaiti TC" charset="-120"/>
              <a:ea typeface="Kaiti TC" charset="-120"/>
              <a:cs typeface="Kaiti TC" charset="-120"/>
            </a:endParaRPr>
          </a:p>
          <a:p>
            <a:br>
              <a:rPr lang="en-US" altLang="zh-TW" sz="2400" dirty="0"/>
            </a:br>
            <a:endParaRPr lang="en-US" altLang="zh-TW" sz="2400" dirty="0"/>
          </a:p>
          <a:p>
            <a:br>
              <a:rPr lang="en-US" altLang="zh-TW" sz="2400" dirty="0"/>
            </a:br>
            <a:r>
              <a:rPr lang="en-US" altLang="zh-TW" sz="2400" dirty="0">
                <a:latin typeface="Kaiti TC" charset="-120"/>
                <a:ea typeface="Kaiti TC" charset="-120"/>
                <a:cs typeface="Kaiti TC" charset="-120"/>
              </a:rPr>
              <a:t> </a:t>
            </a:r>
          </a:p>
        </p:txBody>
      </p:sp>
      <p:pic>
        <p:nvPicPr>
          <p:cNvPr id="2" name="圖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251" y="1752600"/>
            <a:ext cx="7260431" cy="4634842"/>
          </a:xfrm>
          <a:prstGeom prst="rect">
            <a:avLst/>
          </a:prstGeom>
        </p:spPr>
      </p:pic>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2010181645"/>
      </p:ext>
    </p:extLst>
  </p:cSld>
  <p:clrMapOvr>
    <a:masterClrMapping/>
  </p:clrMapOvr>
  <p:transition spd="slow">
    <p:randomBar dir="ver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3-2-3</a:t>
            </a:r>
            <a:r>
              <a:rPr lang="zh-TW" altLang="en-US" sz="4400" dirty="0">
                <a:solidFill>
                  <a:srgbClr val="663300"/>
                </a:solidFill>
                <a:effectLst/>
                <a:latin typeface="Arial" pitchFamily="34" charset="0"/>
                <a:ea typeface="標楷體" pitchFamily="65" charset="-120"/>
                <a:cs typeface="Arial" pitchFamily="34" charset="0"/>
              </a:rPr>
              <a:t>　家用機器人</a:t>
            </a:r>
          </a:p>
        </p:txBody>
      </p:sp>
      <p:sp>
        <p:nvSpPr>
          <p:cNvPr id="13" name="矩形 9"/>
          <p:cNvSpPr>
            <a:spLocks noChangeArrowheads="1"/>
          </p:cNvSpPr>
          <p:nvPr/>
        </p:nvSpPr>
        <p:spPr bwMode="auto">
          <a:xfrm>
            <a:off x="319088" y="1346008"/>
            <a:ext cx="8396287"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de-DE"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情境旅程圖：</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流程：</a:t>
            </a:r>
            <a:r>
              <a:rPr lang="en-US" altLang="zh-TW" sz="2400" dirty="0">
                <a:latin typeface="Helvetica" charset="0"/>
              </a:rPr>
              <a:t> </a:t>
            </a:r>
            <a:r>
              <a:rPr lang="zh-TW" altLang="en-US" sz="2400" dirty="0">
                <a:latin typeface="Kaiti TC" charset="-120"/>
                <a:ea typeface="Kaiti TC" charset="-120"/>
                <a:cs typeface="Kaiti TC" charset="-120"/>
              </a:rPr>
              <a:t> 喚醒</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後，對</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下命令 開智慧燈（事先設定好“檯燈”），最後對</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下命令關掉。</a:t>
            </a:r>
          </a:p>
          <a:p>
            <a:pPr marL="342900" indent="-342900">
              <a:buClr>
                <a:srgbClr val="0099CC"/>
              </a:buClr>
              <a:buFont typeface="Arial" charset="0"/>
              <a:buChar char="•"/>
            </a:pPr>
            <a:endParaRPr lang="zh-TW" altLang="en-US" sz="2400" dirty="0">
              <a:latin typeface="Kaiti TC" charset="-120"/>
              <a:ea typeface="Kaiti TC" charset="-120"/>
              <a:cs typeface="Kaiti TC" charset="-120"/>
            </a:endParaRPr>
          </a:p>
          <a:p>
            <a:pPr marL="342900" indent="-342900">
              <a:buClr>
                <a:srgbClr val="0099CC"/>
              </a:buClr>
              <a:buFont typeface="Arial" charset="0"/>
              <a:buChar char="•"/>
            </a:pPr>
            <a:br>
              <a:rPr lang="en-US" altLang="zh-TW" sz="2400" dirty="0"/>
            </a:br>
            <a:endParaRPr lang="en-US" altLang="zh-TW" sz="2400" dirty="0"/>
          </a:p>
          <a:p>
            <a:r>
              <a:rPr lang="zh-TW" altLang="en-US" sz="2400" dirty="0">
                <a:latin typeface="Kaiti TC" charset="-120"/>
                <a:ea typeface="Kaiti TC" charset="-120"/>
                <a:cs typeface="Kaiti TC" charset="-120"/>
              </a:rPr>
              <a:t>  </a:t>
            </a:r>
          </a:p>
          <a:p>
            <a:r>
              <a:rPr lang="en-US" altLang="zh-TW" sz="2400" dirty="0">
                <a:latin typeface="Kaiti TC" charset="-120"/>
                <a:ea typeface="Kaiti TC" charset="-120"/>
                <a:cs typeface="Kaiti TC" charset="-120"/>
              </a:rPr>
              <a:t> </a:t>
            </a:r>
            <a:br>
              <a:rPr lang="en-US" altLang="zh-TW" sz="2400" dirty="0"/>
            </a:br>
            <a:endParaRPr lang="en-US" altLang="zh-TW" sz="2400" dirty="0"/>
          </a:p>
          <a:p>
            <a:br>
              <a:rPr lang="en-US" altLang="zh-TW" sz="2400" dirty="0"/>
            </a:br>
            <a:endParaRPr lang="en-US" altLang="zh-TW"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2" name="圖片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9088" y="2514600"/>
            <a:ext cx="7391400" cy="3848100"/>
          </a:xfrm>
          <a:prstGeom prst="rect">
            <a:avLst/>
          </a:prstGeom>
        </p:spPr>
      </p:pic>
    </p:spTree>
    <p:extLst>
      <p:ext uri="{BB962C8B-B14F-4D97-AF65-F5344CB8AC3E}">
        <p14:creationId xmlns:p14="http://schemas.microsoft.com/office/powerpoint/2010/main" val="1640339344"/>
      </p:ext>
    </p:extLst>
  </p:cSld>
  <p:clrMapOvr>
    <a:masterClrMapping/>
  </p:clrMapOvr>
  <p:transition spd="slow">
    <p:randomBar dir="ver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3-3</a:t>
            </a:r>
            <a:r>
              <a:rPr lang="zh-TW" altLang="en-US" sz="4400" dirty="0">
                <a:solidFill>
                  <a:srgbClr val="663300"/>
                </a:solidFill>
                <a:effectLst/>
                <a:latin typeface="Arial" pitchFamily="34" charset="0"/>
                <a:ea typeface="標楷體" pitchFamily="65" charset="-120"/>
                <a:cs typeface="Arial" pitchFamily="34" charset="0"/>
              </a:rPr>
              <a:t>　商機與未來展望</a:t>
            </a:r>
          </a:p>
        </p:txBody>
      </p:sp>
      <p:sp>
        <p:nvSpPr>
          <p:cNvPr id="13" name="矩形 9"/>
          <p:cNvSpPr>
            <a:spLocks noChangeArrowheads="1"/>
          </p:cNvSpPr>
          <p:nvPr/>
        </p:nvSpPr>
        <p:spPr bwMode="auto">
          <a:xfrm>
            <a:off x="607219" y="1992313"/>
            <a:ext cx="7929562"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智慧家庭隨著</a:t>
            </a: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系列與</a:t>
            </a:r>
            <a:r>
              <a:rPr lang="en-US" altLang="zh-TW" sz="2400" dirty="0">
                <a:latin typeface="Kaiti TC" charset="-120"/>
                <a:ea typeface="Kaiti TC" charset="-120"/>
                <a:cs typeface="Kaiti TC" charset="-120"/>
              </a:rPr>
              <a:t>Google Home</a:t>
            </a:r>
            <a:r>
              <a:rPr lang="zh-TW" altLang="en-US" sz="2400" dirty="0">
                <a:latin typeface="Kaiti TC" charset="-120"/>
                <a:ea typeface="Kaiti TC" charset="-120"/>
                <a:cs typeface="Kaiti TC" charset="-120"/>
              </a:rPr>
              <a:t>系列的大賣，把之前智慧家庭產品的買氣不振，一掃而空，不過，其實這只是開始，智慧家庭的產品要能夠符合客戶需求，才會讓客戶想購買。 在未來展望的部分，也依照「</a:t>
            </a:r>
            <a:r>
              <a:rPr lang="en-US" altLang="zh-TW" sz="2400" dirty="0">
                <a:latin typeface="Kaiti TC" charset="-120"/>
                <a:ea typeface="Kaiti TC" charset="-120"/>
                <a:cs typeface="Kaiti TC" charset="-120"/>
              </a:rPr>
              <a:t>Gateway</a:t>
            </a:r>
            <a:r>
              <a:rPr lang="zh-TW" altLang="en-US" sz="2400" dirty="0">
                <a:latin typeface="Kaiti TC" charset="-120"/>
                <a:ea typeface="Kaiti TC" charset="-120"/>
                <a:cs typeface="Kaiti TC" charset="-120"/>
              </a:rPr>
              <a:t>智慧中樞」、「智慧家庭週邊設備」與「家用機器人」來分節探討。 </a:t>
            </a:r>
            <a:endParaRPr lang="en-US" altLang="zh-TW" sz="2400" dirty="0">
              <a:latin typeface="Kaiti TC" charset="-120"/>
              <a:ea typeface="Kaiti TC" charset="-120"/>
              <a:cs typeface="Kaiti TC" charset="-120"/>
            </a:endParaRPr>
          </a:p>
          <a:p>
            <a:br>
              <a:rPr lang="zh-TW" altLang="en-US" sz="2400" dirty="0"/>
            </a:br>
            <a:endParaRPr lang="zh-TW" altLang="en-US" sz="2400" dirty="0"/>
          </a:p>
          <a:p>
            <a:pPr>
              <a:buClr>
                <a:srgbClr val="0099CC"/>
              </a:buCl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493981519"/>
      </p:ext>
    </p:extLst>
  </p:cSld>
  <p:clrMapOvr>
    <a:masterClrMapping/>
  </p:clrMapOvr>
  <p:transition spd="slow">
    <p:randomBar dir="ver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5334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3-3-1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latin typeface="Kaiti TC" charset="-120"/>
                <a:ea typeface="Kaiti TC" charset="-120"/>
                <a:cs typeface="Kaiti TC" charset="-12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571778" y="1600200"/>
            <a:ext cx="7929562"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智慧音箱所使用的技術都是人工智慧的語音辨識與語意辨識，因為有語言別，要學習時都得一種一種學習，雖然可能透過移轉技術（</a:t>
            </a:r>
            <a:r>
              <a:rPr lang="en-US" altLang="zh-TW" sz="2400" dirty="0">
                <a:latin typeface="Kaiti TC" charset="-120"/>
                <a:ea typeface="Kaiti TC" charset="-120"/>
                <a:cs typeface="Kaiti TC" charset="-120"/>
              </a:rPr>
              <a:t>transform</a:t>
            </a:r>
            <a:r>
              <a:rPr lang="zh-TW" altLang="en-US" sz="2400" dirty="0">
                <a:latin typeface="Kaiti TC" charset="-120"/>
                <a:ea typeface="Kaiti TC" charset="-120"/>
                <a:cs typeface="Kaiti TC" charset="-120"/>
              </a:rPr>
              <a:t>）加速，但是對語系大不相同者，還是得花很大的功夫，這也是</a:t>
            </a: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跟</a:t>
            </a:r>
            <a:r>
              <a:rPr lang="en-US" altLang="zh-TW" sz="2400" dirty="0">
                <a:latin typeface="Kaiti TC" charset="-120"/>
                <a:ea typeface="Kaiti TC" charset="-120"/>
                <a:cs typeface="Kaiti TC" charset="-120"/>
              </a:rPr>
              <a:t>Google Home</a:t>
            </a:r>
            <a:r>
              <a:rPr lang="zh-TW" altLang="en-US" sz="2400" dirty="0">
                <a:latin typeface="Kaiti TC" charset="-120"/>
                <a:ea typeface="Kaiti TC" charset="-120"/>
                <a:cs typeface="Kaiti TC" charset="-120"/>
              </a:rPr>
              <a:t>這樣的智慧音箱推廣到到與中文世界速度較慢的原因。台灣目前的智慧喇叭，如果沒有好用的生態系支援與功能，相對消費者一定興趣缺缺。 </a:t>
            </a:r>
          </a:p>
          <a:p>
            <a:pPr marL="342900" indent="-342900">
              <a:buClr>
                <a:srgbClr val="0099CC"/>
              </a:buClr>
              <a:buFont typeface="Arial" charset="0"/>
              <a:buChar char="•"/>
            </a:pPr>
            <a:r>
              <a:rPr lang="zh-TW" altLang="en-US" sz="2400" dirty="0">
                <a:latin typeface="Kaiti TC" charset="-120"/>
                <a:ea typeface="Kaiti TC" charset="-120"/>
                <a:cs typeface="Kaiti TC" charset="-120"/>
              </a:rPr>
              <a:t>中國大陸的百度與科大迅飛語音輸入與語意辨識已經有不錯的成績，但是在台灣直接使用會遇到台灣國語語音及台灣慣用語很多與中國大陸的不同，讓直接使用這些引擎會有問題。</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br>
              <a:rPr lang="zh-TW" altLang="en-US" sz="2400" dirty="0"/>
            </a:br>
            <a:endParaRPr lang="zh-TW" altLang="en-US"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pPr>
              <a:buClr>
                <a:srgbClr val="0099CC"/>
              </a:buCl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275720374"/>
      </p:ext>
    </p:extLst>
  </p:cSld>
  <p:clrMapOvr>
    <a:masterClrMapping/>
  </p:clrMapOvr>
  <p:transition spd="slow">
    <p:randomBar dir="ver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5334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3-3-1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latin typeface="Kaiti TC" charset="-120"/>
                <a:ea typeface="Kaiti TC" charset="-120"/>
                <a:cs typeface="Kaiti TC" charset="-12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571778" y="1600200"/>
            <a:ext cx="7929562"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台灣科技部將辦台灣語音語意辨識的人工智慧競賽，接下來看透過這樣是否可以訓練出合用於台灣的引擎。 </a:t>
            </a:r>
          </a:p>
          <a:p>
            <a:pPr marL="342900" indent="-342900">
              <a:buClr>
                <a:srgbClr val="0099CC"/>
              </a:buClr>
              <a:buFont typeface="Arial" charset="0"/>
              <a:buChar char="•"/>
            </a:pPr>
            <a:r>
              <a:rPr lang="zh-TW" altLang="en-US" sz="2400" dirty="0">
                <a:latin typeface="Kaiti TC" charset="-120"/>
                <a:ea typeface="Kaiti TC" charset="-120"/>
                <a:cs typeface="Kaiti TC" charset="-120"/>
              </a:rPr>
              <a:t>使用智慧語音輸入，其實在智慧型手機上已經證明讓消費者愛用，而</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與</a:t>
            </a:r>
            <a:r>
              <a:rPr lang="en-US" altLang="zh-TW" sz="2400" dirty="0">
                <a:latin typeface="Kaiti TC" charset="-120"/>
                <a:ea typeface="Kaiti TC" charset="-120"/>
                <a:cs typeface="Kaiti TC" charset="-120"/>
              </a:rPr>
              <a:t>Google Assistant</a:t>
            </a:r>
            <a:r>
              <a:rPr lang="zh-TW" altLang="en-US" sz="2400" dirty="0">
                <a:latin typeface="Kaiti TC" charset="-120"/>
                <a:ea typeface="Kaiti TC" charset="-120"/>
                <a:cs typeface="Kaiti TC" charset="-120"/>
              </a:rPr>
              <a:t>的持續爆量成長，也證明了消費者喜歡使用直覺好用的智慧中樞，這樣的產品只要直覺好用，相信接下來有會有很大的 成長。 </a:t>
            </a:r>
            <a:r>
              <a:rPr lang="zh-TW" altLang="en-US" sz="2400" dirty="0"/>
              <a:t> </a:t>
            </a:r>
          </a:p>
          <a:p>
            <a:r>
              <a:rPr lang="zh-TW" altLang="en-US" sz="2400" dirty="0">
                <a:latin typeface="Kaiti TC" charset="-120"/>
                <a:ea typeface="Kaiti TC" charset="-120"/>
                <a:cs typeface="Kaiti TC" charset="-120"/>
              </a:rPr>
              <a:t>  </a:t>
            </a:r>
            <a:r>
              <a:rPr lang="zh-TW" altLang="en-US" sz="2400" dirty="0"/>
              <a:t> </a:t>
            </a:r>
            <a:br>
              <a:rPr lang="zh-TW" altLang="en-US" sz="2400" dirty="0"/>
            </a:br>
            <a:endParaRPr lang="zh-TW" altLang="en-US"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br>
              <a:rPr lang="zh-TW" altLang="en-US" sz="2400" dirty="0"/>
            </a:br>
            <a:endParaRPr lang="zh-TW" altLang="en-US"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pPr>
              <a:buClr>
                <a:srgbClr val="0099CC"/>
              </a:buCl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679819108"/>
      </p:ext>
    </p:extLst>
  </p:cSld>
  <p:clrMapOvr>
    <a:masterClrMapping/>
  </p:clrMapOvr>
  <p:transition spd="slow">
    <p:randomBar dir="ver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5334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3-3-2</a:t>
            </a:r>
            <a:r>
              <a:rPr lang="zh-TW" altLang="en-US" sz="4400" dirty="0">
                <a:solidFill>
                  <a:srgbClr val="663300"/>
                </a:solidFill>
                <a:effectLst/>
                <a:latin typeface="Arial" pitchFamily="34" charset="0"/>
                <a:ea typeface="標楷體" pitchFamily="65" charset="-120"/>
                <a:cs typeface="Arial" pitchFamily="34" charset="0"/>
              </a:rPr>
              <a:t>　智慧家庭週邊設備</a:t>
            </a:r>
          </a:p>
        </p:txBody>
      </p:sp>
      <p:sp>
        <p:nvSpPr>
          <p:cNvPr id="13" name="矩形 9"/>
          <p:cNvSpPr>
            <a:spLocks noChangeArrowheads="1"/>
          </p:cNvSpPr>
          <p:nvPr/>
        </p:nvSpPr>
        <p:spPr bwMode="auto">
          <a:xfrm>
            <a:off x="571778" y="1600200"/>
            <a:ext cx="7929562"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智慧家庭設備中接下來屬於影像辨識與語音辨識需要用到人工智慧的產品因為顧及客戶的隱私權考量，在設備端的人工智慧處理（邊緣運算 </a:t>
            </a:r>
            <a:r>
              <a:rPr lang="en-US" altLang="zh-TW" sz="2400" dirty="0">
                <a:latin typeface="Kaiti TC" charset="-120"/>
                <a:ea typeface="Kaiti TC" charset="-120"/>
                <a:cs typeface="Kaiti TC" charset="-120"/>
              </a:rPr>
              <a:t>Edge Computing</a:t>
            </a:r>
            <a:r>
              <a:rPr lang="zh-TW" altLang="en-US" sz="2400" dirty="0">
                <a:latin typeface="Kaiti TC" charset="-120"/>
                <a:ea typeface="Kaiti TC" charset="-120"/>
                <a:cs typeface="Kaiti TC" charset="-120"/>
              </a:rPr>
              <a:t>），接下來應該會越來越多。而如果會連到雲端，則必需顧及到客戶隱私權及客戶使用的意願，像是</a:t>
            </a:r>
            <a:r>
              <a:rPr lang="en-US" altLang="zh-TW" sz="2400" dirty="0" err="1">
                <a:latin typeface="Kaiti TC" charset="-120"/>
                <a:ea typeface="Kaiti TC" charset="-120"/>
                <a:cs typeface="Kaiti TC" charset="-120"/>
              </a:rPr>
              <a:t>EchoLook</a:t>
            </a:r>
            <a:r>
              <a:rPr lang="zh-TW" altLang="en-US" sz="2400" dirty="0">
                <a:latin typeface="Kaiti TC" charset="-120"/>
                <a:ea typeface="Kaiti TC" charset="-120"/>
                <a:cs typeface="Kaiti TC" charset="-120"/>
              </a:rPr>
              <a:t>及松下的美顏智慧鏡子。</a:t>
            </a:r>
            <a:r>
              <a:rPr lang="zh-TW" altLang="en-US" sz="2400" dirty="0"/>
              <a:t> </a:t>
            </a:r>
          </a:p>
          <a:p>
            <a:pPr marL="342900" indent="-342900">
              <a:buClr>
                <a:srgbClr val="0099CC"/>
              </a:buClr>
              <a:buFont typeface="Arial" charset="0"/>
              <a:buChar char="•"/>
            </a:pPr>
            <a:r>
              <a:rPr lang="zh-TW" altLang="en-US" sz="2400" dirty="0">
                <a:latin typeface="Kaiti TC" charset="-120"/>
                <a:ea typeface="Kaiti TC" charset="-120"/>
                <a:cs typeface="Kaiti TC" charset="-120"/>
              </a:rPr>
              <a:t> 人工智慧跟智慧家庭週邊設備的結合另外的重點是在強化整體服務。在中國大陸，小米之前以低價強力推很多物聯網的產品到各個家中，接下來小米宣布與百度合作，透過百度的人工智慧強化服務力，接下來相信對消費者有很強的吸引力。 </a:t>
            </a: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480544325"/>
      </p:ext>
    </p:extLst>
  </p:cSld>
  <p:clrMapOvr>
    <a:masterClrMapping/>
  </p:clrMapOvr>
  <p:transition spd="slow">
    <p:randomBar dir="ver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3-3-2</a:t>
            </a:r>
            <a:r>
              <a:rPr lang="zh-TW" altLang="en-US" sz="4400" dirty="0">
                <a:solidFill>
                  <a:srgbClr val="663300"/>
                </a:solidFill>
                <a:effectLst/>
                <a:latin typeface="Arial" pitchFamily="34" charset="0"/>
                <a:ea typeface="標楷體" pitchFamily="65" charset="-120"/>
                <a:cs typeface="Arial" pitchFamily="34" charset="0"/>
              </a:rPr>
              <a:t>　智慧家庭週邊設備　</a:t>
            </a:r>
          </a:p>
        </p:txBody>
      </p:sp>
      <p:sp>
        <p:nvSpPr>
          <p:cNvPr id="13" name="矩形 9"/>
          <p:cNvSpPr>
            <a:spLocks noChangeArrowheads="1"/>
          </p:cNvSpPr>
          <p:nvPr/>
        </p:nvSpPr>
        <p:spPr bwMode="auto">
          <a:xfrm>
            <a:off x="273845" y="1715340"/>
            <a:ext cx="4907756" cy="7109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展望案例（一）：松下的美顏智慧鏡子</a:t>
            </a:r>
            <a:r>
              <a:rPr lang="zh-TW" altLang="en-US" sz="2400" dirty="0"/>
              <a:t>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zh-TW" altLang="en-US" sz="2400" dirty="0">
                <a:latin typeface="Kaiti TC" charset="-120"/>
                <a:ea typeface="Kaiti TC" charset="-120"/>
                <a:cs typeface="Kaiti TC" charset="-120"/>
              </a:rPr>
              <a:t>松下（</a:t>
            </a:r>
            <a:r>
              <a:rPr lang="en-US" altLang="zh-TW" sz="2400" dirty="0">
                <a:latin typeface="Kaiti TC" charset="-120"/>
                <a:ea typeface="Kaiti TC" charset="-120"/>
                <a:cs typeface="Kaiti TC" charset="-120"/>
              </a:rPr>
              <a:t>Panasonic</a:t>
            </a:r>
            <a:r>
              <a:rPr lang="zh-TW" altLang="en-US" sz="2400" dirty="0">
                <a:latin typeface="Kaiti TC" charset="-120"/>
                <a:ea typeface="Kaiti TC" charset="-120"/>
                <a:cs typeface="Kaiti TC" charset="-120"/>
              </a:rPr>
              <a:t>）開發了的美顏智慧鏡子「</a:t>
            </a:r>
            <a:r>
              <a:rPr lang="en-US" altLang="zh-TW" sz="2400" dirty="0">
                <a:latin typeface="Kaiti TC" charset="-120"/>
                <a:ea typeface="Kaiti TC" charset="-120"/>
                <a:cs typeface="Kaiti TC" charset="-120"/>
              </a:rPr>
              <a:t>Beauty Smart Mirror</a:t>
            </a:r>
            <a:r>
              <a:rPr lang="zh-TW" altLang="en-US" sz="2400" dirty="0">
                <a:latin typeface="Kaiti TC" charset="-120"/>
                <a:ea typeface="Kaiti TC" charset="-120"/>
                <a:cs typeface="Kaiti TC" charset="-120"/>
              </a:rPr>
              <a:t>」，它可以做到化妝預覽，完全運用到擴增實境的技術，讓使用者可以未上妝先體驗上妝後的風格。可以模擬的有眉妝、眼妝、腮紅、唇妝和鬍子等，選擇後再看整體的化妝效果。還可以看到幾個使用者用過這個化妝模式以及多少使用者喜歡這個內容的社群激勵部分。 </a:t>
            </a: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endParaRPr lang="zh-TW" altLang="en-US" sz="2400" dirty="0"/>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a:p>
            <a:br>
              <a:rPr lang="zh-TW" altLang="en-US" sz="2400" dirty="0"/>
            </a:br>
            <a:endParaRPr lang="zh-TW" altLang="en-US" sz="2400" dirty="0"/>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11" name="圖片 10"/>
          <p:cNvPicPr/>
          <p:nvPr/>
        </p:nvPicPr>
        <p:blipFill>
          <a:blip r:embed="rId5">
            <a:extLst>
              <a:ext uri="{28A0092B-C50C-407E-A947-70E740481C1C}">
                <a14:useLocalDpi xmlns:a14="http://schemas.microsoft.com/office/drawing/2010/main" val="0"/>
              </a:ext>
            </a:extLst>
          </a:blip>
          <a:stretch>
            <a:fillRect/>
          </a:stretch>
        </p:blipFill>
        <p:spPr>
          <a:xfrm>
            <a:off x="5381847" y="1905000"/>
            <a:ext cx="3404967" cy="2008710"/>
          </a:xfrm>
          <a:prstGeom prst="rect">
            <a:avLst/>
          </a:prstGeom>
        </p:spPr>
      </p:pic>
      <p:sp>
        <p:nvSpPr>
          <p:cNvPr id="14" name="文字方塊 13"/>
          <p:cNvSpPr txBox="1"/>
          <p:nvPr/>
        </p:nvSpPr>
        <p:spPr>
          <a:xfrm>
            <a:off x="5105400" y="4631780"/>
            <a:ext cx="3736349" cy="769441"/>
          </a:xfrm>
          <a:prstGeom prst="rect">
            <a:avLst/>
          </a:prstGeom>
          <a:noFill/>
        </p:spPr>
        <p:txBody>
          <a:bodyPr wrap="square" rtlCol="0">
            <a:spAutoFit/>
          </a:bodyPr>
          <a:lstStyle/>
          <a:p>
            <a:br>
              <a:rPr lang="en-US" altLang="zh-TW" sz="1100" dirty="0"/>
            </a:br>
            <a:r>
              <a:rPr lang="zh-TW" altLang="en-US" sz="1100" dirty="0">
                <a:latin typeface="Kaiti TC" charset="-120"/>
                <a:ea typeface="Kaiti TC" charset="-120"/>
                <a:cs typeface="Kaiti TC" charset="-120"/>
              </a:rPr>
              <a:t>圖：</a:t>
            </a:r>
            <a:r>
              <a:rPr lang="en-US" altLang="zh-TW" sz="1100" dirty="0"/>
              <a:t> </a:t>
            </a:r>
            <a:r>
              <a:rPr lang="zh-TW" altLang="en-US" sz="1100" dirty="0"/>
              <a:t>松下美顏智慧鏡子， 取自網路</a:t>
            </a:r>
            <a:r>
              <a:rPr lang="en-US" altLang="zh-TW" sz="1100" dirty="0"/>
              <a:t>https://</a:t>
            </a:r>
            <a:r>
              <a:rPr lang="en-US" altLang="zh-TW" sz="1100" dirty="0" err="1"/>
              <a:t>www.youtube.com</a:t>
            </a:r>
            <a:r>
              <a:rPr lang="en-US" altLang="zh-TW" sz="1100" dirty="0"/>
              <a:t>/</a:t>
            </a:r>
            <a:r>
              <a:rPr lang="en-US" altLang="zh-TW" sz="1100" dirty="0" err="1"/>
              <a:t>watch?v</a:t>
            </a:r>
            <a:r>
              <a:rPr lang="en-US" altLang="zh-TW" sz="1100" dirty="0"/>
              <a:t>=QgQ9yqM4et4 </a:t>
            </a:r>
          </a:p>
          <a:p>
            <a:endParaRPr kumimoji="1" lang="zh-TW" altLang="en-US" sz="1100" dirty="0"/>
          </a:p>
        </p:txBody>
      </p:sp>
    </p:spTree>
    <p:extLst>
      <p:ext uri="{BB962C8B-B14F-4D97-AF65-F5344CB8AC3E}">
        <p14:creationId xmlns:p14="http://schemas.microsoft.com/office/powerpoint/2010/main" val="138969673"/>
      </p:ext>
    </p:extLst>
  </p:cSld>
  <p:clrMapOvr>
    <a:masterClrMapping/>
  </p:clrMapOvr>
  <p:transition spd="slow">
    <p:randomBar dir="ver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3-3-2</a:t>
            </a:r>
            <a:r>
              <a:rPr lang="zh-TW" altLang="en-US" sz="4400">
                <a:solidFill>
                  <a:srgbClr val="663300"/>
                </a:solidFill>
                <a:effectLst/>
                <a:latin typeface="Arial" pitchFamily="34" charset="0"/>
                <a:ea typeface="標楷體" pitchFamily="65" charset="-120"/>
                <a:cs typeface="Arial" pitchFamily="34" charset="0"/>
              </a:rPr>
              <a:t>　智慧家庭週邊設備</a:t>
            </a:r>
            <a:r>
              <a:rPr lang="zh-TW" altLang="en-US" sz="4400" dirty="0">
                <a:solidFill>
                  <a:srgbClr val="663300"/>
                </a:solidFill>
                <a:effectLst/>
                <a:latin typeface="Arial" pitchFamily="34" charset="0"/>
                <a:ea typeface="標楷體" pitchFamily="65" charset="-120"/>
                <a:cs typeface="Arial" pitchFamily="34" charset="0"/>
              </a:rPr>
              <a:t>　</a:t>
            </a:r>
          </a:p>
        </p:txBody>
      </p:sp>
      <p:sp>
        <p:nvSpPr>
          <p:cNvPr id="13" name="矩形 9"/>
          <p:cNvSpPr>
            <a:spLocks noChangeArrowheads="1"/>
          </p:cNvSpPr>
          <p:nvPr/>
        </p:nvSpPr>
        <p:spPr bwMode="auto">
          <a:xfrm>
            <a:off x="290404" y="1447800"/>
            <a:ext cx="8260555" cy="7848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Wingdings" charset="2"/>
              <a:buChar char="ü"/>
            </a:pPr>
            <a:r>
              <a:rPr lang="zh-TW" altLang="en-US" sz="2400" dirty="0">
                <a:latin typeface="Kaiti TC" charset="-120"/>
                <a:ea typeface="Kaiti TC" charset="-120"/>
                <a:cs typeface="Kaiti TC" charset="-120"/>
              </a:rPr>
              <a:t> 它也可以用人工智慧，做到皮膚分析的功能，利用毛孔、斑點、皮膚透亮程度、皺紋及微笑紋五項內容做成雷達圖，可以看出你的皮膚是否需要水分，而且跟之前的紀錄比較，看皮膚狀況是否改進，如果這是使用保養品的結果的話，就可以知道保養品的使用是否有效，並具體提出改善的方式，像是遮瑕膏等。同時它還能跟智慧型手機上的行事曆同步，提醒你是要上班、出席聚會，對應到不同的妝。 在鏡子的底部具備化妝面膜製作機，經過演算法分析後生成一種化妝面膜，用戶透過設備將妝敷上臉部，就完成化妝了。</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zh-TW" altLang="en-US" sz="2400" dirty="0">
                <a:latin typeface="Kaiti TC" charset="-120"/>
                <a:ea typeface="Kaiti TC" charset="-120"/>
                <a:cs typeface="Kaiti TC" charset="-120"/>
              </a:rPr>
              <a:t>不過</a:t>
            </a:r>
            <a:r>
              <a:rPr lang="en-US" altLang="zh-TW" sz="2400" dirty="0">
                <a:latin typeface="Kaiti TC" charset="-120"/>
                <a:ea typeface="Kaiti TC" charset="-120"/>
                <a:cs typeface="Kaiti TC" charset="-120"/>
              </a:rPr>
              <a:t>2016</a:t>
            </a:r>
            <a:r>
              <a:rPr lang="zh-TW" altLang="en-US" sz="2400" dirty="0">
                <a:latin typeface="Kaiti TC" charset="-120"/>
                <a:ea typeface="Kaiti TC" charset="-120"/>
                <a:cs typeface="Kaiti TC" charset="-120"/>
              </a:rPr>
              <a:t>年底版本的設備產生的這個面膜利用數分鐘製作好，但是卻需一天風乾後才能使用，並不符合消費者需求。松下智慧鏡子已經研發多年，但現在仍屬實驗性產品。 </a:t>
            </a: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endParaRPr lang="zh-TW" altLang="en-US" sz="2400" dirty="0">
              <a:latin typeface="Kaiti TC" charset="-120"/>
              <a:ea typeface="Kaiti TC" charset="-120"/>
              <a:cs typeface="Kaiti TC" charset="-120"/>
            </a:endParaRPr>
          </a:p>
          <a:p>
            <a:pPr marL="342900" indent="-342900">
              <a:buClr>
                <a:srgbClr val="0099CC"/>
              </a:buClr>
              <a:buFont typeface="Wingdings" charset="2"/>
              <a:buChar char="ü"/>
            </a:pPr>
            <a:endParaRPr lang="zh-TW" altLang="en-US" sz="2400" dirty="0"/>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a:p>
            <a:br>
              <a:rPr lang="zh-TW" altLang="en-US" sz="2400" dirty="0"/>
            </a:br>
            <a:endParaRPr lang="zh-TW" altLang="en-US" sz="2400" dirty="0"/>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131118354"/>
      </p:ext>
    </p:extLst>
  </p:cSld>
  <p:clrMapOvr>
    <a:masterClrMapping/>
  </p:clrMapOvr>
  <p:transition spd="slow">
    <p:randomBar dir="ver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3-3-3</a:t>
            </a:r>
            <a:r>
              <a:rPr lang="zh-TW" altLang="en-US" sz="4400" dirty="0">
                <a:solidFill>
                  <a:srgbClr val="663300"/>
                </a:solidFill>
                <a:effectLst/>
                <a:latin typeface="Arial" pitchFamily="34" charset="0"/>
                <a:ea typeface="標楷體" pitchFamily="65" charset="-120"/>
                <a:cs typeface="Arial" pitchFamily="34" charset="0"/>
              </a:rPr>
              <a:t>　家用機器人</a:t>
            </a:r>
          </a:p>
        </p:txBody>
      </p:sp>
      <p:sp>
        <p:nvSpPr>
          <p:cNvPr id="13" name="矩形 9"/>
          <p:cNvSpPr>
            <a:spLocks noChangeArrowheads="1"/>
          </p:cNvSpPr>
          <p:nvPr/>
        </p:nvSpPr>
        <p:spPr bwMode="auto">
          <a:xfrm>
            <a:off x="304801" y="1356640"/>
            <a:ext cx="80772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Wingdings" charset="2"/>
              <a:buChar char="ü"/>
            </a:pPr>
            <a:r>
              <a:rPr lang="zh-TW" altLang="en-US" sz="2400" dirty="0">
                <a:latin typeface="Kaiti TC" charset="-120"/>
                <a:ea typeface="Kaiti TC" charset="-120"/>
                <a:cs typeface="Kaiti TC" charset="-120"/>
              </a:rPr>
              <a:t>家用機器人是因為華碩的</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開啟了先例，</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雖然很簡單，但是便宜，扮相又可愛（因為是電腦畫的，所以用扮相），其實在台灣銷售的還不錯，華碩電腦也一直想辦法擴充它的用途。現在華碩電腦透過跟騰訊合作，已經將</a:t>
            </a:r>
            <a:r>
              <a:rPr lang="en-US" altLang="zh-TW" sz="2400" dirty="0" err="1">
                <a:latin typeface="Kaiti TC" charset="-120"/>
                <a:ea typeface="Kaiti TC" charset="-120"/>
                <a:cs typeface="Kaiti TC" charset="-120"/>
              </a:rPr>
              <a:t>Zenbo</a:t>
            </a:r>
            <a:r>
              <a:rPr lang="zh-TW" altLang="en-US" sz="2400" dirty="0">
                <a:latin typeface="Kaiti TC" charset="-120"/>
                <a:ea typeface="Kaiti TC" charset="-120"/>
                <a:cs typeface="Kaiti TC" charset="-120"/>
              </a:rPr>
              <a:t>賣進中國，改稱為</a:t>
            </a:r>
            <a:r>
              <a:rPr lang="en-US" altLang="zh-TW" sz="2400" dirty="0" err="1">
                <a:latin typeface="Kaiti TC" charset="-120"/>
                <a:ea typeface="Kaiti TC" charset="-120"/>
                <a:cs typeface="Kaiti TC" charset="-120"/>
              </a:rPr>
              <a:t>Qrobot</a:t>
            </a:r>
            <a:r>
              <a:rPr lang="zh-TW" altLang="en-US" sz="2400" dirty="0">
                <a:latin typeface="Kaiti TC" charset="-120"/>
                <a:ea typeface="Kaiti TC" charset="-120"/>
                <a:cs typeface="Kaiti TC" charset="-120"/>
              </a:rPr>
              <a:t>小布，當然也因此結合了騰訊的系統：「雲小微平台」：包含</a:t>
            </a:r>
            <a:r>
              <a:rPr lang="en-US" altLang="zh-TW" sz="2400" dirty="0">
                <a:latin typeface="Kaiti TC" charset="-120"/>
                <a:ea typeface="Kaiti TC" charset="-120"/>
                <a:cs typeface="Kaiti TC" charset="-120"/>
              </a:rPr>
              <a:t>QQ</a:t>
            </a:r>
            <a:r>
              <a:rPr lang="zh-TW" altLang="en-US" sz="2400" dirty="0">
                <a:latin typeface="Kaiti TC" charset="-120"/>
                <a:ea typeface="Kaiti TC" charset="-120"/>
                <a:cs typeface="Kaiti TC" charset="-120"/>
              </a:rPr>
              <a:t>音樂、騰訊視頻、小微百科、新聞、氣象、企鵝</a:t>
            </a:r>
            <a:r>
              <a:rPr lang="en-US" altLang="zh-TW" sz="2400" dirty="0">
                <a:latin typeface="Kaiti TC" charset="-120"/>
                <a:ea typeface="Kaiti TC" charset="-120"/>
                <a:cs typeface="Kaiti TC" charset="-120"/>
              </a:rPr>
              <a:t>FM</a:t>
            </a:r>
            <a:r>
              <a:rPr lang="zh-TW" altLang="en-US" sz="2400" dirty="0">
                <a:latin typeface="Kaiti TC" charset="-120"/>
                <a:ea typeface="Kaiti TC" charset="-120"/>
                <a:cs typeface="Kaiti TC" charset="-120"/>
              </a:rPr>
              <a:t>等服務。</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zh-TW" altLang="en-US" sz="2400" dirty="0">
                <a:latin typeface="Kaiti TC" charset="-120"/>
                <a:ea typeface="Kaiti TC" charset="-120"/>
                <a:cs typeface="Kaiti TC" charset="-120"/>
              </a:rPr>
              <a:t>隨著機器人的人工智慧能力越來越強大，結合智慧家庭與各種好用的功能，未來必然大有可為，現在，還需要一段時間發展起來才行。</a:t>
            </a: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745179356"/>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 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5" name="矩形 9"/>
          <p:cNvSpPr>
            <a:spLocks noChangeArrowheads="1"/>
          </p:cNvSpPr>
          <p:nvPr/>
        </p:nvSpPr>
        <p:spPr bwMode="auto">
          <a:xfrm>
            <a:off x="457200" y="1084763"/>
            <a:ext cx="7967662"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endParaRPr lang="zh-TW" altLang="en-US" sz="2400" dirty="0"/>
          </a:p>
          <a:p>
            <a:pPr marL="342900" indent="-342900">
              <a:buClr>
                <a:srgbClr val="0099CC"/>
              </a:buClr>
              <a:buFont typeface="Arial" charset="0"/>
              <a:buChar char="•"/>
            </a:pPr>
            <a:r>
              <a:rPr lang="zh-TW" altLang="en-US" sz="2400" dirty="0">
                <a:latin typeface="Kaiti TC" charset="-120"/>
                <a:ea typeface="Kaiti TC" charset="-120"/>
                <a:cs typeface="Kaiti TC" charset="-120"/>
              </a:rPr>
              <a:t>智慧中樞指的不一定是智慧音箱，只要是智慧家庭器具的中央控制設備皆是，但現在的佔有率最大的產品是</a:t>
            </a: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系列產品及</a:t>
            </a:r>
            <a:r>
              <a:rPr lang="en-US" altLang="zh-TW" sz="2400" dirty="0">
                <a:latin typeface="Kaiti TC" charset="-120"/>
                <a:ea typeface="Kaiti TC" charset="-120"/>
                <a:cs typeface="Kaiti TC" charset="-120"/>
              </a:rPr>
              <a:t>Google Home</a:t>
            </a:r>
            <a:r>
              <a:rPr lang="zh-TW" altLang="en-US" sz="2400" dirty="0">
                <a:latin typeface="Kaiti TC" charset="-120"/>
                <a:ea typeface="Kaiti TC" charset="-120"/>
                <a:cs typeface="Kaiti TC" charset="-120"/>
              </a:rPr>
              <a:t>系列產品，分別使用</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以及</a:t>
            </a:r>
            <a:r>
              <a:rPr lang="en-US" altLang="zh-TW" sz="2400" dirty="0">
                <a:latin typeface="Kaiti TC" charset="-120"/>
                <a:ea typeface="Kaiti TC" charset="-120"/>
                <a:cs typeface="Kaiti TC" charset="-120"/>
              </a:rPr>
              <a:t>Google Assistant</a:t>
            </a:r>
            <a:r>
              <a:rPr lang="zh-TW" altLang="en-US" sz="2400" dirty="0">
                <a:latin typeface="Kaiti TC" charset="-120"/>
                <a:ea typeface="Kaiti TC" charset="-120"/>
                <a:cs typeface="Kaiti TC" charset="-120"/>
              </a:rPr>
              <a:t>人工智慧。 </a:t>
            </a:r>
          </a:p>
          <a:p>
            <a:pPr marL="342900" indent="-342900">
              <a:buClr>
                <a:srgbClr val="0099CC"/>
              </a:buClr>
              <a:buFont typeface="Arial" charset="0"/>
              <a:buChar char="•"/>
            </a:pP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因為它的好用，在美國很暢銷，至今已有超過</a:t>
            </a:r>
            <a:r>
              <a:rPr lang="en-US" altLang="zh-TW" sz="2400" dirty="0">
                <a:latin typeface="Kaiti TC" charset="-120"/>
                <a:ea typeface="Kaiti TC" charset="-120"/>
                <a:cs typeface="Kaiti TC" charset="-120"/>
              </a:rPr>
              <a:t>2000</a:t>
            </a:r>
            <a:r>
              <a:rPr lang="zh-TW" altLang="en-US" sz="2400" dirty="0">
                <a:latin typeface="Kaiti TC" charset="-120"/>
                <a:ea typeface="Kaiti TC" charset="-120"/>
                <a:cs typeface="Kaiti TC" charset="-120"/>
              </a:rPr>
              <a:t>萬台的紀錄。在</a:t>
            </a:r>
            <a:r>
              <a:rPr lang="en-US" altLang="zh-TW" sz="2400" dirty="0">
                <a:latin typeface="Kaiti TC" charset="-120"/>
                <a:ea typeface="Kaiti TC" charset="-120"/>
                <a:cs typeface="Kaiti TC" charset="-120"/>
              </a:rPr>
              <a:t>2017</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CES</a:t>
            </a:r>
            <a:r>
              <a:rPr lang="zh-TW" altLang="en-US" sz="2400" dirty="0">
                <a:latin typeface="Kaiti TC" charset="-120"/>
                <a:ea typeface="Kaiti TC" charset="-120"/>
                <a:cs typeface="Kaiti TC" charset="-120"/>
              </a:rPr>
              <a:t>消費電子大展，大部分的目光都集中在</a:t>
            </a:r>
            <a:r>
              <a:rPr lang="en-US" altLang="zh-TW" sz="2400" dirty="0">
                <a:latin typeface="Kaiti TC" charset="-120"/>
                <a:ea typeface="Kaiti TC" charset="-120"/>
                <a:cs typeface="Kaiti TC" charset="-120"/>
              </a:rPr>
              <a:t>Amazon</a:t>
            </a:r>
            <a:r>
              <a:rPr lang="zh-TW" altLang="en-US" sz="2400" dirty="0">
                <a:latin typeface="Kaiti TC" charset="-120"/>
                <a:ea typeface="Kaiti TC" charset="-120"/>
                <a:cs typeface="Kaiti TC" charset="-120"/>
              </a:rPr>
              <a:t> </a:t>
            </a:r>
            <a:r>
              <a:rPr lang="en-US" altLang="zh-TW" sz="2400" dirty="0">
                <a:latin typeface="Kaiti TC" charset="-120"/>
                <a:ea typeface="Kaiti TC" charset="-120"/>
                <a:cs typeface="Kaiti TC" charset="-120"/>
              </a:rPr>
              <a:t>Echo</a:t>
            </a:r>
            <a:r>
              <a:rPr lang="zh-TW" altLang="en-US" sz="2400" dirty="0">
                <a:latin typeface="Kaiti TC" charset="-120"/>
                <a:ea typeface="Kaiti TC" charset="-120"/>
                <a:cs typeface="Kaiti TC" charset="-120"/>
              </a:rPr>
              <a:t>的生態系夥伴的展出，包括聯想、華為、福特、</a:t>
            </a:r>
            <a:r>
              <a:rPr lang="en-US" altLang="zh-TW" sz="2400" dirty="0">
                <a:latin typeface="Kaiti TC" charset="-120"/>
                <a:ea typeface="Kaiti TC" charset="-120"/>
                <a:cs typeface="Kaiti TC" charset="-120"/>
              </a:rPr>
              <a:t>LG</a:t>
            </a:r>
            <a:r>
              <a:rPr lang="zh-TW" altLang="en-US" sz="2400" dirty="0">
                <a:latin typeface="Kaiti TC" charset="-120"/>
                <a:ea typeface="Kaiti TC" charset="-120"/>
                <a:cs typeface="Kaiti TC" charset="-120"/>
              </a:rPr>
              <a:t>、奇異電器、微軟都是他的夥伴，當然這也因為</a:t>
            </a:r>
            <a:r>
              <a:rPr lang="en-US" altLang="zh-TW" sz="2400" dirty="0">
                <a:latin typeface="Kaiti TC" charset="-120"/>
                <a:ea typeface="Kaiti TC" charset="-120"/>
                <a:cs typeface="Kaiti TC" charset="-120"/>
              </a:rPr>
              <a:t>Amazon</a:t>
            </a:r>
            <a:r>
              <a:rPr lang="zh-TW" altLang="en-US" sz="2400" dirty="0">
                <a:latin typeface="Kaiti TC" charset="-120"/>
                <a:ea typeface="Kaiti TC" charset="-120"/>
                <a:cs typeface="Kaiti TC" charset="-120"/>
              </a:rPr>
              <a:t>在</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的使用上，不只定位是在智慧家庭，而是智慧生活，所以華為以手機連線呼叫</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、福特以汽車電腦連網呼叫，都是基於想讓生活更便利的角度；後來更推出廉價版的</a:t>
            </a:r>
            <a:r>
              <a:rPr lang="en-US" altLang="zh-TW" sz="2400" dirty="0">
                <a:latin typeface="Kaiti TC" charset="-120"/>
                <a:ea typeface="Kaiti TC" charset="-120"/>
                <a:cs typeface="Kaiti TC" charset="-120"/>
              </a:rPr>
              <a:t>Echo Dot</a:t>
            </a:r>
            <a:r>
              <a:rPr lang="zh-TW" altLang="en-US" sz="2400" dirty="0">
                <a:latin typeface="Kaiti TC" charset="-120"/>
                <a:ea typeface="Kaiti TC" charset="-120"/>
                <a:cs typeface="Kaiti TC" charset="-120"/>
              </a:rPr>
              <a:t>及結合視訊的產品</a:t>
            </a:r>
            <a:r>
              <a:rPr lang="en-US" altLang="zh-TW" sz="2400" dirty="0">
                <a:latin typeface="Kaiti TC" charset="-120"/>
                <a:ea typeface="Kaiti TC" charset="-120"/>
                <a:cs typeface="Kaiti TC" charset="-120"/>
              </a:rPr>
              <a:t>Echo Show</a:t>
            </a:r>
            <a:r>
              <a:rPr lang="zh-TW" altLang="en-US" sz="2400" dirty="0">
                <a:latin typeface="Kaiti TC" charset="-120"/>
                <a:ea typeface="Kaiti TC" charset="-120"/>
                <a:cs typeface="Kaiti TC" charset="-120"/>
              </a:rPr>
              <a:t>。 </a:t>
            </a:r>
          </a:p>
          <a:p>
            <a:pPr marL="342900" indent="-342900">
              <a:buClr>
                <a:srgbClr val="0099CC"/>
              </a:buClr>
              <a:buFont typeface="Arial" charset="0"/>
              <a:buChar char="•"/>
            </a:pPr>
            <a:endParaRPr lang="zh-TW" altLang="en-US" sz="2400" dirty="0">
              <a:latin typeface="Kaiti TC" charset="-120"/>
              <a:ea typeface="Kaiti TC" charset="-120"/>
              <a:cs typeface="Kaiti TC" charset="-120"/>
            </a:endParaRPr>
          </a:p>
        </p:txBody>
      </p:sp>
      <p:grpSp>
        <p:nvGrpSpPr>
          <p:cNvPr id="4" name="群組 3"/>
          <p:cNvGrpSpPr>
            <a:grpSpLocks/>
          </p:cNvGrpSpPr>
          <p:nvPr/>
        </p:nvGrpSpPr>
        <p:grpSpPr bwMode="auto">
          <a:xfrm>
            <a:off x="6929438" y="6280150"/>
            <a:ext cx="1857375" cy="501650"/>
            <a:chOff x="6929454" y="6356403"/>
            <a:chExt cx="1857388" cy="501621"/>
          </a:xfrm>
        </p:grpSpPr>
        <p:pic>
          <p:nvPicPr>
            <p:cNvPr id="6" name="圖片 5"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7" name="圖片 6"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8"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800379477"/>
      </p:ext>
    </p:extLst>
  </p:cSld>
  <p:clrMapOvr>
    <a:masterClrMapping/>
  </p:clrMapOvr>
  <p:transition spd="slow">
    <p:randomBar dir="ver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3-4</a:t>
            </a:r>
            <a:r>
              <a:rPr lang="zh-TW" altLang="en-US" sz="4400" dirty="0">
                <a:solidFill>
                  <a:srgbClr val="663300"/>
                </a:solidFill>
                <a:effectLst/>
                <a:latin typeface="Arial" pitchFamily="34" charset="0"/>
                <a:ea typeface="標楷體" pitchFamily="65" charset="-120"/>
                <a:cs typeface="Arial" pitchFamily="34" charset="0"/>
              </a:rPr>
              <a:t>　結論</a:t>
            </a:r>
          </a:p>
        </p:txBody>
      </p:sp>
      <p:sp>
        <p:nvSpPr>
          <p:cNvPr id="13" name="矩形 9"/>
          <p:cNvSpPr>
            <a:spLocks noChangeArrowheads="1"/>
          </p:cNvSpPr>
          <p:nvPr/>
        </p:nvSpPr>
        <p:spPr bwMode="auto">
          <a:xfrm>
            <a:off x="599246" y="1344613"/>
            <a:ext cx="7967662"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endParaRPr lang="zh-TW" altLang="en-US" sz="2400" dirty="0"/>
          </a:p>
          <a:p>
            <a:pPr marL="342900" indent="-342900">
              <a:buClr>
                <a:srgbClr val="0099CC"/>
              </a:buClr>
              <a:buFont typeface="Arial" charset="0"/>
              <a:buChar char="•"/>
            </a:pPr>
            <a:r>
              <a:rPr lang="zh-TW" altLang="en-US" sz="2400" dirty="0">
                <a:latin typeface="Kaiti TC" charset="-120"/>
                <a:ea typeface="Kaiti TC" charset="-120"/>
                <a:cs typeface="Kaiti TC" charset="-120"/>
              </a:rPr>
              <a:t>因為家中可以智慧化的產品很多，智慧家庭一直是很多廠商投入的重點，但是之前因為各大陣營使用不同的協定，過於破碎，並沒有提出好的服務，一直買氣不振。</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現在由於人工智慧語音辨識與語義識別的強力介入，讓這一切興盛起來，如果再透過人工智慧的強力整合，提升服務力，接下來相信只會越來越好。</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而因為要顧及客戶隱私權，接下來人工智慧終端運算的運用應該也會越來越普遍。</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426039740"/>
      </p:ext>
    </p:extLst>
  </p:cSld>
  <p:clrMapOvr>
    <a:masterClrMapping/>
  </p:clrMapOvr>
  <p:transition spd="slow">
    <p:randomBar dir="vert"/>
  </p:transition>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圓角矩形 3"/>
          <p:cNvSpPr/>
          <p:nvPr/>
        </p:nvSpPr>
        <p:spPr>
          <a:xfrm>
            <a:off x="0" y="3124200"/>
            <a:ext cx="9161318" cy="838200"/>
          </a:xfrm>
          <a:prstGeom prst="roundRect">
            <a:avLst/>
          </a:prstGeom>
          <a:solidFill>
            <a:srgbClr val="CC99FF"/>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4400" dirty="0"/>
              <a:t>本章結束</a:t>
            </a:r>
          </a:p>
        </p:txBody>
      </p:sp>
    </p:spTree>
    <p:extLst>
      <p:ext uri="{BB962C8B-B14F-4D97-AF65-F5344CB8AC3E}">
        <p14:creationId xmlns:p14="http://schemas.microsoft.com/office/powerpoint/2010/main" val="1331043292"/>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 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5" name="矩形 9"/>
          <p:cNvSpPr>
            <a:spLocks noChangeArrowheads="1"/>
          </p:cNvSpPr>
          <p:nvPr/>
        </p:nvSpPr>
        <p:spPr bwMode="auto">
          <a:xfrm>
            <a:off x="457200" y="874733"/>
            <a:ext cx="7967662"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endParaRPr lang="zh-TW" altLang="en-US" sz="2400" dirty="0"/>
          </a:p>
          <a:p>
            <a:pPr marL="342900" indent="-342900">
              <a:buClr>
                <a:srgbClr val="0099CC"/>
              </a:buClr>
              <a:buFont typeface="Arial" charset="0"/>
              <a:buChar char="•"/>
            </a:pPr>
            <a:r>
              <a:rPr lang="en-US" altLang="zh-TW" sz="2400" dirty="0">
                <a:latin typeface="Kaiti TC" charset="-120"/>
                <a:ea typeface="Kaiti TC" charset="-120"/>
                <a:cs typeface="Kaiti TC" charset="-120"/>
              </a:rPr>
              <a:t>2014</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以</a:t>
            </a:r>
            <a:r>
              <a:rPr lang="en-US" altLang="zh-TW" sz="2400" dirty="0">
                <a:latin typeface="Kaiti TC" charset="-120"/>
                <a:ea typeface="Kaiti TC" charset="-120"/>
                <a:cs typeface="Kaiti TC" charset="-120"/>
              </a:rPr>
              <a:t>32</a:t>
            </a:r>
            <a:r>
              <a:rPr lang="zh-TW" altLang="en-US" sz="2400" dirty="0">
                <a:latin typeface="Kaiti TC" charset="-120"/>
                <a:ea typeface="Kaiti TC" charset="-120"/>
                <a:cs typeface="Kaiti TC" charset="-120"/>
              </a:rPr>
              <a:t>億美元鉅資收購</a:t>
            </a:r>
            <a:r>
              <a:rPr lang="en-US" altLang="zh-TW" sz="2400" dirty="0">
                <a:latin typeface="Kaiti TC" charset="-120"/>
                <a:ea typeface="Kaiti TC" charset="-120"/>
                <a:cs typeface="Kaiti TC" charset="-120"/>
              </a:rPr>
              <a:t>Nest</a:t>
            </a:r>
            <a:r>
              <a:rPr lang="zh-TW" altLang="en-US" sz="2400" dirty="0">
                <a:latin typeface="Kaiti TC" charset="-120"/>
                <a:ea typeface="Kaiti TC" charset="-120"/>
                <a:cs typeface="Kaiti TC" charset="-120"/>
              </a:rPr>
              <a:t>公司，這是因為</a:t>
            </a:r>
            <a:r>
              <a:rPr lang="en-US" altLang="zh-TW" sz="2400" dirty="0">
                <a:latin typeface="Kaiti TC" charset="-120"/>
                <a:ea typeface="Kaiti TC" charset="-120"/>
                <a:cs typeface="Kaiti TC" charset="-120"/>
              </a:rPr>
              <a:t>Nest</a:t>
            </a:r>
            <a:r>
              <a:rPr lang="zh-TW" altLang="en-US" sz="2400" dirty="0">
                <a:latin typeface="Kaiti TC" charset="-120"/>
                <a:ea typeface="Kaiti TC" charset="-120"/>
                <a:cs typeface="Kaiti TC" charset="-120"/>
              </a:rPr>
              <a:t>公司的產品</a:t>
            </a:r>
            <a:r>
              <a:rPr lang="en-US" altLang="zh-TW" sz="2400" dirty="0">
                <a:latin typeface="Kaiti TC" charset="-120"/>
                <a:ea typeface="Kaiti TC" charset="-120"/>
                <a:cs typeface="Kaiti TC" charset="-120"/>
              </a:rPr>
              <a:t>Nest</a:t>
            </a:r>
            <a:r>
              <a:rPr lang="zh-TW" altLang="en-US" sz="2400" dirty="0">
                <a:latin typeface="Kaiti TC" charset="-120"/>
                <a:ea typeface="Kaiti TC" charset="-120"/>
                <a:cs typeface="Kaiti TC" charset="-120"/>
              </a:rPr>
              <a:t>恆溫控制器，在北美有超過</a:t>
            </a:r>
            <a:r>
              <a:rPr lang="en-US" altLang="zh-TW" sz="2400" dirty="0">
                <a:latin typeface="Kaiti TC" charset="-120"/>
                <a:ea typeface="Kaiti TC" charset="-120"/>
                <a:cs typeface="Kaiti TC" charset="-120"/>
              </a:rPr>
              <a:t>80% </a:t>
            </a:r>
            <a:r>
              <a:rPr lang="zh-TW" altLang="en-US" sz="2400" dirty="0">
                <a:latin typeface="Kaiti TC" charset="-120"/>
                <a:ea typeface="Kaiti TC" charset="-120"/>
                <a:cs typeface="Kaiti TC" charset="-120"/>
              </a:rPr>
              <a:t>的佔有率，買下了</a:t>
            </a:r>
            <a:r>
              <a:rPr lang="en-US" altLang="zh-TW" sz="2400" dirty="0">
                <a:latin typeface="Kaiti TC" charset="-120"/>
                <a:ea typeface="Kaiti TC" charset="-120"/>
                <a:cs typeface="Kaiti TC" charset="-120"/>
              </a:rPr>
              <a:t>Nest</a:t>
            </a:r>
            <a:r>
              <a:rPr lang="zh-TW" altLang="en-US" sz="2400" dirty="0">
                <a:latin typeface="Kaiti TC" charset="-120"/>
                <a:ea typeface="Kaiti TC" charset="-120"/>
                <a:cs typeface="Kaiti TC" charset="-120"/>
              </a:rPr>
              <a:t>，就等於進入了北美很多家庭中。但是之後進展比起</a:t>
            </a: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慢很多，所以</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在</a:t>
            </a:r>
            <a:r>
              <a:rPr lang="en-US" altLang="zh-TW" sz="2400" dirty="0">
                <a:latin typeface="Kaiti TC" charset="-120"/>
                <a:ea typeface="Kaiti TC" charset="-120"/>
                <a:cs typeface="Kaiti TC" charset="-120"/>
              </a:rPr>
              <a:t>2016</a:t>
            </a:r>
            <a:r>
              <a:rPr lang="zh-TW" altLang="en-US" sz="2400" dirty="0">
                <a:latin typeface="Kaiti TC" charset="-120"/>
                <a:ea typeface="Kaiti TC" charset="-120"/>
                <a:cs typeface="Kaiti TC" charset="-120"/>
              </a:rPr>
              <a:t>年底開始銷售跟</a:t>
            </a:r>
            <a:r>
              <a:rPr lang="en-US" altLang="zh-TW" sz="2400" dirty="0">
                <a:latin typeface="Kaiti TC" charset="-120"/>
                <a:ea typeface="Kaiti TC" charset="-120"/>
                <a:cs typeface="Kaiti TC" charset="-120"/>
              </a:rPr>
              <a:t>Echo</a:t>
            </a:r>
            <a:r>
              <a:rPr lang="zh-TW" altLang="en-US" sz="2400" dirty="0">
                <a:latin typeface="Kaiti TC" charset="-120"/>
                <a:ea typeface="Kaiti TC" charset="-120"/>
                <a:cs typeface="Kaiti TC" charset="-120"/>
              </a:rPr>
              <a:t>功能很像的語音人工智慧喇叭</a:t>
            </a:r>
            <a:r>
              <a:rPr lang="en-US" altLang="zh-TW" sz="2400" dirty="0">
                <a:latin typeface="Kaiti TC" charset="-120"/>
                <a:ea typeface="Kaiti TC" charset="-120"/>
                <a:cs typeface="Kaiti TC" charset="-120"/>
              </a:rPr>
              <a:t>Google Home</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2017</a:t>
            </a:r>
            <a:r>
              <a:rPr lang="zh-TW" altLang="en-US" sz="2400" dirty="0">
                <a:latin typeface="Kaiti TC" charset="-120"/>
                <a:ea typeface="Kaiti TC" charset="-120"/>
                <a:cs typeface="Kaiti TC" charset="-120"/>
              </a:rPr>
              <a:t>年開始推出音效很好的</a:t>
            </a:r>
            <a:r>
              <a:rPr lang="en-US" altLang="zh-TW" sz="2400" dirty="0">
                <a:latin typeface="Kaiti TC" charset="-120"/>
                <a:ea typeface="Kaiti TC" charset="-120"/>
                <a:cs typeface="Kaiti TC" charset="-120"/>
              </a:rPr>
              <a:t>Google Home Max</a:t>
            </a:r>
            <a:r>
              <a:rPr lang="zh-TW" altLang="en-US" sz="2400" dirty="0">
                <a:latin typeface="Kaiti TC" charset="-120"/>
                <a:ea typeface="Kaiti TC" charset="-120"/>
                <a:cs typeface="Kaiti TC" charset="-120"/>
              </a:rPr>
              <a:t>及廉價版的</a:t>
            </a:r>
            <a:r>
              <a:rPr lang="en-US" altLang="zh-TW" sz="2400" dirty="0">
                <a:latin typeface="Kaiti TC" charset="-120"/>
                <a:ea typeface="Kaiti TC" charset="-120"/>
                <a:cs typeface="Kaiti TC" charset="-120"/>
              </a:rPr>
              <a:t>Google Home Mini</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2018</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CES</a:t>
            </a:r>
            <a:r>
              <a:rPr lang="zh-TW" altLang="en-US" sz="2400" dirty="0">
                <a:latin typeface="Kaiti TC" charset="-120"/>
                <a:ea typeface="Kaiti TC" charset="-120"/>
                <a:cs typeface="Kaiti TC" charset="-120"/>
              </a:rPr>
              <a:t>更全力推銷這系列智慧音箱，與以語音助理</a:t>
            </a:r>
            <a:r>
              <a:rPr lang="en-US" altLang="zh-TW" sz="2400" dirty="0">
                <a:latin typeface="Kaiti TC" charset="-120"/>
                <a:ea typeface="Kaiti TC" charset="-120"/>
                <a:cs typeface="Kaiti TC" charset="-120"/>
              </a:rPr>
              <a:t>Google Assistant</a:t>
            </a:r>
            <a:r>
              <a:rPr lang="zh-TW" altLang="en-US" sz="2400" dirty="0">
                <a:latin typeface="Kaiti TC" charset="-120"/>
                <a:ea typeface="Kaiti TC" charset="-120"/>
                <a:cs typeface="Kaiti TC" charset="-120"/>
              </a:rPr>
              <a:t>，搭配硬體夥伴的系統一起銷售。</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t> </a:t>
            </a:r>
            <a:r>
              <a:rPr lang="zh-TW" altLang="en-US" sz="2400" dirty="0">
                <a:latin typeface="Kaiti TC" charset="-120"/>
                <a:ea typeface="Kaiti TC" charset="-120"/>
                <a:cs typeface="Kaiti TC" charset="-120"/>
              </a:rPr>
              <a:t>蘋果公司的智慧家居使用</a:t>
            </a:r>
            <a:r>
              <a:rPr lang="en-US" altLang="zh-TW" sz="2400" dirty="0" err="1">
                <a:latin typeface="Kaiti TC" charset="-120"/>
                <a:ea typeface="Kaiti TC" charset="-120"/>
                <a:cs typeface="Kaiti TC" charset="-120"/>
              </a:rPr>
              <a:t>Homekit</a:t>
            </a:r>
            <a:r>
              <a:rPr lang="zh-TW" altLang="en-US" sz="2400" dirty="0">
                <a:latin typeface="Kaiti TC" charset="-120"/>
                <a:ea typeface="Kaiti TC" charset="-120"/>
                <a:cs typeface="Kaiti TC" charset="-120"/>
              </a:rPr>
              <a:t>網路傳輸協定，之前對廠商的要求非常嚴格，造成整個生態系成長速度太慢，在</a:t>
            </a: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系列產品大量攻佔市場後，蘋果公司開始加速，並確定以</a:t>
            </a:r>
            <a:r>
              <a:rPr lang="en-US" altLang="zh-TW" sz="2400" dirty="0">
                <a:latin typeface="Kaiti TC" charset="-120"/>
                <a:ea typeface="Kaiti TC" charset="-120"/>
                <a:cs typeface="Kaiti TC" charset="-120"/>
              </a:rPr>
              <a:t>Siri</a:t>
            </a:r>
            <a:r>
              <a:rPr lang="zh-TW" altLang="en-US" sz="2400" dirty="0">
                <a:latin typeface="Kaiti TC" charset="-120"/>
                <a:ea typeface="Kaiti TC" charset="-120"/>
                <a:cs typeface="Kaiti TC" charset="-120"/>
              </a:rPr>
              <a:t>為人工智慧語音主角，透過</a:t>
            </a:r>
            <a:r>
              <a:rPr lang="en-US" altLang="zh-TW" sz="2400" dirty="0">
                <a:latin typeface="Kaiti TC" charset="-120"/>
                <a:ea typeface="Kaiti TC" charset="-120"/>
                <a:cs typeface="Kaiti TC" charset="-120"/>
              </a:rPr>
              <a:t>iPhone</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iPad</a:t>
            </a:r>
            <a:r>
              <a:rPr lang="zh-TW" altLang="en-US" sz="2400" dirty="0">
                <a:latin typeface="Kaiti TC" charset="-120"/>
                <a:ea typeface="Kaiti TC" charset="-120"/>
                <a:cs typeface="Kaiti TC" charset="-120"/>
              </a:rPr>
              <a:t>做遙控，並推出</a:t>
            </a:r>
            <a:r>
              <a:rPr lang="en-US" altLang="zh-TW" sz="2400" dirty="0" err="1">
                <a:latin typeface="Kaiti TC" charset="-120"/>
                <a:ea typeface="Kaiti TC" charset="-120"/>
                <a:cs typeface="Kaiti TC" charset="-120"/>
              </a:rPr>
              <a:t>HomePod</a:t>
            </a:r>
            <a:r>
              <a:rPr lang="zh-TW" altLang="en-US" sz="2400" dirty="0">
                <a:latin typeface="Kaiti TC" charset="-120"/>
                <a:ea typeface="Kaiti TC" charset="-120"/>
                <a:cs typeface="Kaiti TC" charset="-120"/>
              </a:rPr>
              <a:t>智慧音箱應戰。 </a:t>
            </a:r>
          </a:p>
          <a:p>
            <a:pPr marL="342900" indent="-342900">
              <a:buClr>
                <a:srgbClr val="0099CC"/>
              </a:buClr>
              <a:buFont typeface="Arial" charset="0"/>
              <a:buChar char="•"/>
            </a:pPr>
            <a:endParaRPr lang="zh-TW" altLang="en-US" sz="2400" dirty="0">
              <a:latin typeface="Kaiti TC" charset="-120"/>
              <a:ea typeface="Kaiti TC" charset="-120"/>
              <a:cs typeface="Kaiti TC" charset="-120"/>
            </a:endParaRPr>
          </a:p>
        </p:txBody>
      </p:sp>
      <p:grpSp>
        <p:nvGrpSpPr>
          <p:cNvPr id="4" name="群組 3"/>
          <p:cNvGrpSpPr>
            <a:grpSpLocks/>
          </p:cNvGrpSpPr>
          <p:nvPr/>
        </p:nvGrpSpPr>
        <p:grpSpPr bwMode="auto">
          <a:xfrm>
            <a:off x="6929438" y="6280150"/>
            <a:ext cx="1857375" cy="501650"/>
            <a:chOff x="6929454" y="6356403"/>
            <a:chExt cx="1857388" cy="501621"/>
          </a:xfrm>
        </p:grpSpPr>
        <p:pic>
          <p:nvPicPr>
            <p:cNvPr id="6" name="圖片 5"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7" name="圖片 6"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8"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441314460"/>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319089" y="1346008"/>
            <a:ext cx="5013025"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應用案例（ㄧ）：</a:t>
            </a:r>
            <a:r>
              <a:rPr lang="de-DE" altLang="zh-TW" sz="2400" dirty="0"/>
              <a:t> </a:t>
            </a:r>
            <a:r>
              <a:rPr lang="de-DE" altLang="zh-TW" sz="2400" dirty="0">
                <a:latin typeface="Kaiti TC" charset="-120"/>
                <a:ea typeface="Kaiti TC" charset="-120"/>
                <a:cs typeface="Kaiti TC" charset="-120"/>
              </a:rPr>
              <a:t>Amazon Echo</a:t>
            </a:r>
            <a:r>
              <a:rPr lang="zh-TW" altLang="de-DE" sz="2400" dirty="0">
                <a:latin typeface="Kaiti TC" charset="-120"/>
                <a:ea typeface="Kaiti TC" charset="-120"/>
                <a:cs typeface="Kaiti TC" charset="-120"/>
              </a:rPr>
              <a:t>家族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在美國推出後到</a:t>
            </a:r>
            <a:r>
              <a:rPr lang="en-US" altLang="zh-TW" sz="2400" dirty="0">
                <a:latin typeface="Kaiti TC" charset="-120"/>
                <a:ea typeface="Kaiti TC" charset="-120"/>
                <a:cs typeface="Kaiti TC" charset="-120"/>
              </a:rPr>
              <a:t>2016</a:t>
            </a:r>
            <a:r>
              <a:rPr lang="zh-TW" altLang="en-US" sz="2400" dirty="0">
                <a:latin typeface="Kaiti TC" charset="-120"/>
                <a:ea typeface="Kaiti TC" charset="-120"/>
                <a:cs typeface="Kaiti TC" charset="-120"/>
              </a:rPr>
              <a:t>年底超過</a:t>
            </a:r>
            <a:r>
              <a:rPr lang="en-US" altLang="zh-TW" sz="2400" dirty="0">
                <a:latin typeface="Kaiti TC" charset="-120"/>
                <a:ea typeface="Kaiti TC" charset="-120"/>
                <a:cs typeface="Kaiti TC" charset="-120"/>
              </a:rPr>
              <a:t>500</a:t>
            </a:r>
            <a:r>
              <a:rPr lang="zh-TW" altLang="en-US" sz="2400" dirty="0">
                <a:latin typeface="Kaiti TC" charset="-120"/>
                <a:ea typeface="Kaiti TC" charset="-120"/>
                <a:cs typeface="Kaiti TC" charset="-120"/>
              </a:rPr>
              <a:t>萬台的銷售量，及在</a:t>
            </a:r>
            <a:r>
              <a:rPr lang="en-US" altLang="zh-TW" sz="2400" dirty="0">
                <a:latin typeface="Kaiti TC" charset="-120"/>
                <a:ea typeface="Kaiti TC" charset="-120"/>
                <a:cs typeface="Kaiti TC" charset="-120"/>
              </a:rPr>
              <a:t>2017</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CES</a:t>
            </a:r>
            <a:r>
              <a:rPr lang="zh-TW" altLang="en-US" sz="2400" dirty="0">
                <a:latin typeface="Kaiti TC" charset="-120"/>
                <a:ea typeface="Kaiti TC" charset="-120"/>
                <a:cs typeface="Kaiti TC" charset="-120"/>
              </a:rPr>
              <a:t>獲得極大的關注，就已經確定了它是目前最受歡迎智慧家庭中樞。</a:t>
            </a:r>
            <a:r>
              <a:rPr lang="zh-TW" altLang="en-US" sz="2400" dirty="0"/>
              <a:t> </a:t>
            </a:r>
            <a:endParaRPr lang="en-US" altLang="zh-TW" sz="2400" dirty="0"/>
          </a:p>
          <a:p>
            <a:pPr marL="342900" indent="-342900">
              <a:buClr>
                <a:srgbClr val="0099CC"/>
              </a:buClr>
              <a:buFont typeface="Wingdings" charset="2"/>
              <a:buChar char="ü"/>
            </a:pP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系列後來還推出了一系列的產品，包含</a:t>
            </a:r>
            <a:r>
              <a:rPr lang="en-US" altLang="zh-TW" sz="2400" dirty="0">
                <a:latin typeface="Kaiti TC" charset="-120"/>
                <a:ea typeface="Kaiti TC" charset="-120"/>
                <a:cs typeface="Kaiti TC" charset="-120"/>
              </a:rPr>
              <a:t>Echo dot</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Echo Show</a:t>
            </a:r>
            <a:r>
              <a:rPr lang="zh-TW" altLang="en-US" sz="2400" dirty="0">
                <a:latin typeface="Kaiti TC" charset="-120"/>
                <a:ea typeface="Kaiti TC" charset="-120"/>
                <a:cs typeface="Kaiti TC" charset="-120"/>
              </a:rPr>
              <a:t>及</a:t>
            </a:r>
            <a:r>
              <a:rPr lang="en-US" altLang="zh-TW" sz="2400" dirty="0">
                <a:latin typeface="Kaiti TC" charset="-120"/>
                <a:ea typeface="Kaiti TC" charset="-120"/>
                <a:cs typeface="Kaiti TC" charset="-120"/>
              </a:rPr>
              <a:t>Echo Look</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Echo dot</a:t>
            </a:r>
            <a:r>
              <a:rPr lang="zh-TW" altLang="en-US" sz="2400" dirty="0">
                <a:latin typeface="Kaiti TC" charset="-120"/>
                <a:ea typeface="Kaiti TC" charset="-120"/>
                <a:cs typeface="Kaiti TC" charset="-120"/>
              </a:rPr>
              <a:t>是</a:t>
            </a:r>
            <a:r>
              <a:rPr lang="en-US" altLang="zh-TW" sz="2400" dirty="0">
                <a:latin typeface="Kaiti TC" charset="-120"/>
                <a:ea typeface="Kaiti TC" charset="-120"/>
                <a:cs typeface="Kaiti TC" charset="-120"/>
              </a:rPr>
              <a:t>Echo</a:t>
            </a:r>
            <a:r>
              <a:rPr lang="zh-TW" altLang="en-US" sz="2400" dirty="0">
                <a:latin typeface="Kaiti TC" charset="-120"/>
                <a:ea typeface="Kaiti TC" charset="-120"/>
                <a:cs typeface="Kaiti TC" charset="-120"/>
              </a:rPr>
              <a:t>的廉價版，小小的，很方便攜帶；</a:t>
            </a:r>
            <a:r>
              <a:rPr lang="en-US" altLang="zh-TW" sz="2400" dirty="0">
                <a:latin typeface="Kaiti TC" charset="-120"/>
                <a:ea typeface="Kaiti TC" charset="-120"/>
                <a:cs typeface="Kaiti TC" charset="-120"/>
              </a:rPr>
              <a:t>Echo Show</a:t>
            </a:r>
            <a:r>
              <a:rPr lang="zh-TW" altLang="en-US" sz="2400" dirty="0">
                <a:latin typeface="Kaiti TC" charset="-120"/>
                <a:ea typeface="Kaiti TC" charset="-120"/>
                <a:cs typeface="Kaiti TC" charset="-120"/>
              </a:rPr>
              <a:t>多了觸控螢幕，強化了影像播放功能，也強化了音質。 </a:t>
            </a: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
        <p:nvSpPr>
          <p:cNvPr id="3" name="文字方塊 2"/>
          <p:cNvSpPr txBox="1"/>
          <p:nvPr/>
        </p:nvSpPr>
        <p:spPr>
          <a:xfrm>
            <a:off x="5535314" y="4300663"/>
            <a:ext cx="3810597" cy="938719"/>
          </a:xfrm>
          <a:prstGeom prst="rect">
            <a:avLst/>
          </a:prstGeom>
          <a:noFill/>
        </p:spPr>
        <p:txBody>
          <a:bodyPr wrap="square" rtlCol="0">
            <a:spAutoFit/>
          </a:bodyPr>
          <a:lstStyle/>
          <a:p>
            <a:br>
              <a:rPr lang="en-US" altLang="zh-TW" sz="1100" dirty="0"/>
            </a:br>
            <a:r>
              <a:rPr lang="zh-TW" altLang="en-US" sz="1100" dirty="0">
                <a:latin typeface="Kaiti TC" charset="-120"/>
                <a:ea typeface="Kaiti TC" charset="-120"/>
                <a:cs typeface="Kaiti TC" charset="-120"/>
              </a:rPr>
              <a:t>圖：</a:t>
            </a:r>
            <a:r>
              <a:rPr lang="fr-FR" altLang="zh-TW" sz="1100" dirty="0"/>
              <a:t>Amazon Echo </a:t>
            </a:r>
            <a:r>
              <a:rPr lang="fr-FR" altLang="zh-TW" sz="1100" dirty="0" err="1"/>
              <a:t>Family</a:t>
            </a:r>
            <a:r>
              <a:rPr lang="zh-TW" altLang="fr-FR" sz="1100" dirty="0"/>
              <a:t>， 取自網路：</a:t>
            </a:r>
            <a:r>
              <a:rPr lang="fr-FR" altLang="zh-TW" sz="1100" dirty="0"/>
              <a:t>http://</a:t>
            </a:r>
            <a:r>
              <a:rPr lang="fr-FR" altLang="zh-TW" sz="1100" dirty="0" err="1"/>
              <a:t>www.rjourdan.net</a:t>
            </a:r>
            <a:r>
              <a:rPr lang="fr-FR" altLang="zh-TW" sz="1100" dirty="0"/>
              <a:t>/ </a:t>
            </a:r>
          </a:p>
          <a:p>
            <a:endParaRPr lang="en-US" altLang="zh-TW" sz="1100" dirty="0">
              <a:latin typeface="Kaiti TC" charset="-120"/>
              <a:ea typeface="Kaiti TC" charset="-120"/>
              <a:cs typeface="Kaiti TC" charset="-120"/>
            </a:endParaRPr>
          </a:p>
          <a:p>
            <a:endParaRPr kumimoji="1" lang="zh-TW" altLang="en-US" sz="1100" dirty="0"/>
          </a:p>
        </p:txBody>
      </p:sp>
      <p:pic>
        <p:nvPicPr>
          <p:cNvPr id="11" name="圖片 10"/>
          <p:cNvPicPr/>
          <p:nvPr/>
        </p:nvPicPr>
        <p:blipFill>
          <a:blip r:embed="rId5">
            <a:extLst>
              <a:ext uri="{28A0092B-C50C-407E-A947-70E740481C1C}">
                <a14:useLocalDpi xmlns:a14="http://schemas.microsoft.com/office/drawing/2010/main" val="0"/>
              </a:ext>
            </a:extLst>
          </a:blip>
          <a:stretch>
            <a:fillRect/>
          </a:stretch>
        </p:blipFill>
        <p:spPr>
          <a:xfrm>
            <a:off x="5332114" y="2327782"/>
            <a:ext cx="3583286" cy="1972881"/>
          </a:xfrm>
          <a:prstGeom prst="rect">
            <a:avLst/>
          </a:prstGeom>
        </p:spPr>
      </p:pic>
    </p:spTree>
    <p:extLst>
      <p:ext uri="{BB962C8B-B14F-4D97-AF65-F5344CB8AC3E}">
        <p14:creationId xmlns:p14="http://schemas.microsoft.com/office/powerpoint/2010/main" val="1227083918"/>
      </p:ext>
    </p:extLst>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319089" y="1346008"/>
            <a:ext cx="8062911"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r>
              <a:rPr lang="zh-TW" altLang="en-US" sz="2400" dirty="0">
                <a:latin typeface="Kaiti TC" charset="-120"/>
                <a:ea typeface="Kaiti TC" charset="-120"/>
                <a:cs typeface="Kaiti TC" charset="-120"/>
              </a:rPr>
              <a:t>使用</a:t>
            </a:r>
            <a:r>
              <a:rPr lang="en-US" altLang="zh-TW" sz="2400" dirty="0">
                <a:latin typeface="Kaiti TC" charset="-120"/>
                <a:ea typeface="Kaiti TC" charset="-120"/>
                <a:cs typeface="Kaiti TC" charset="-120"/>
              </a:rPr>
              <a:t>Echo</a:t>
            </a:r>
            <a:r>
              <a:rPr lang="zh-TW" altLang="en-US" sz="2400" dirty="0">
                <a:latin typeface="Kaiti TC" charset="-120"/>
                <a:ea typeface="Kaiti TC" charset="-120"/>
                <a:cs typeface="Kaiti TC" charset="-120"/>
              </a:rPr>
              <a:t>以</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助理可以做到處理待辦事項、設置廣播提醒、天氣預報、播放已經註冊的串流音樂（</a:t>
            </a:r>
            <a:r>
              <a:rPr lang="en-US" altLang="zh-TW" sz="2400" dirty="0">
                <a:latin typeface="Kaiti TC" charset="-120"/>
                <a:ea typeface="Kaiti TC" charset="-120"/>
                <a:cs typeface="Kaiti TC" charset="-120"/>
              </a:rPr>
              <a:t>Amazon Music Unlimited</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Spotify</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Pandora</a:t>
            </a:r>
            <a:r>
              <a:rPr lang="zh-TW" altLang="en-US" sz="2400" dirty="0">
                <a:latin typeface="Kaiti TC" charset="-120"/>
                <a:ea typeface="Kaiti TC" charset="-120"/>
                <a:cs typeface="Kaiti TC" charset="-120"/>
              </a:rPr>
              <a:t>等）、購物（結合</a:t>
            </a:r>
            <a:r>
              <a:rPr lang="en-US" altLang="zh-TW" sz="2400" dirty="0">
                <a:latin typeface="Kaiti TC" charset="-120"/>
                <a:ea typeface="Kaiti TC" charset="-120"/>
                <a:cs typeface="Kaiti TC" charset="-120"/>
              </a:rPr>
              <a:t>Amazon</a:t>
            </a:r>
            <a:r>
              <a:rPr lang="zh-TW" altLang="en-US" sz="2400" dirty="0">
                <a:latin typeface="Kaiti TC" charset="-120"/>
                <a:ea typeface="Kaiti TC" charset="-120"/>
                <a:cs typeface="Kaiti TC" charset="-120"/>
              </a:rPr>
              <a:t>的購物強大資源）、網路搜尋</a:t>
            </a:r>
            <a:r>
              <a:rPr lang="en-US" altLang="zh-TW" sz="2400" dirty="0">
                <a:latin typeface="Kaiti TC" charset="-120"/>
                <a:ea typeface="Kaiti TC" charset="-120"/>
                <a:cs typeface="Kaiti TC" charset="-120"/>
              </a:rPr>
              <a:t>…</a:t>
            </a:r>
            <a:r>
              <a:rPr lang="zh-TW" altLang="en-US" sz="2400" dirty="0">
                <a:latin typeface="Kaiti TC" charset="-120"/>
                <a:ea typeface="Kaiti TC" charset="-120"/>
                <a:cs typeface="Kaiti TC" charset="-120"/>
              </a:rPr>
              <a:t>等等基本功能，啟動已安裝的相容智慧家居裝備，以及使用</a:t>
            </a:r>
            <a:r>
              <a:rPr lang="en-US" altLang="zh-TW" sz="2400" dirty="0">
                <a:latin typeface="Kaiti TC" charset="-120"/>
                <a:ea typeface="Kaiti TC" charset="-120"/>
                <a:cs typeface="Kaiti TC" charset="-120"/>
              </a:rPr>
              <a:t>15000</a:t>
            </a:r>
            <a:r>
              <a:rPr lang="zh-TW" altLang="en-US" sz="2400" dirty="0">
                <a:latin typeface="Kaiti TC" charset="-120"/>
                <a:ea typeface="Kaiti TC" charset="-120"/>
                <a:cs typeface="Kaiti TC" charset="-120"/>
              </a:rPr>
              <a:t>個以上的</a:t>
            </a:r>
            <a:r>
              <a:rPr lang="en-US" altLang="zh-TW" sz="2400" dirty="0">
                <a:latin typeface="Kaiti TC" charset="-120"/>
                <a:ea typeface="Kaiti TC" charset="-120"/>
                <a:cs typeface="Kaiti TC" charset="-120"/>
              </a:rPr>
              <a:t>Alexa Skills Kit</a:t>
            </a:r>
            <a:r>
              <a:rPr lang="zh-TW" altLang="en-US" sz="2400" dirty="0">
                <a:latin typeface="Kaiti TC" charset="-120"/>
                <a:ea typeface="Kaiti TC" charset="-120"/>
                <a:cs typeface="Kaiti TC" charset="-120"/>
              </a:rPr>
              <a:t>；有螢幕的</a:t>
            </a:r>
            <a:r>
              <a:rPr lang="en-US" altLang="zh-TW" sz="2400" dirty="0">
                <a:latin typeface="Kaiti TC" charset="-120"/>
                <a:ea typeface="Kaiti TC" charset="-120"/>
                <a:cs typeface="Kaiti TC" charset="-120"/>
              </a:rPr>
              <a:t>Echo Show</a:t>
            </a:r>
            <a:r>
              <a:rPr lang="zh-TW" altLang="en-US" sz="2400" dirty="0">
                <a:latin typeface="Kaiti TC" charset="-120"/>
                <a:ea typeface="Kaiti TC" charset="-120"/>
                <a:cs typeface="Kaiti TC" charset="-120"/>
              </a:rPr>
              <a:t>還多了撥打影像電話、做智慧家庭產品具影像功能的即時顯示及搜尋影片後播放功能。另外，</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默認的搜尋引擎是</a:t>
            </a:r>
            <a:r>
              <a:rPr lang="en-US" altLang="zh-TW" sz="2400" dirty="0">
                <a:latin typeface="Kaiti TC" charset="-120"/>
                <a:ea typeface="Kaiti TC" charset="-120"/>
                <a:cs typeface="Kaiti TC" charset="-120"/>
              </a:rPr>
              <a:t>Bing</a:t>
            </a:r>
            <a:r>
              <a:rPr lang="zh-TW" altLang="en-US" sz="2400" dirty="0">
                <a:latin typeface="Kaiti TC" charset="-120"/>
                <a:ea typeface="Kaiti TC" charset="-120"/>
                <a:cs typeface="Kaiti TC" charset="-120"/>
              </a:rPr>
              <a:t>。  </a:t>
            </a:r>
            <a:endParaRPr lang="en-US" altLang="zh-TW" sz="2400" dirty="0">
              <a:latin typeface="Kaiti TC" charset="-120"/>
              <a:ea typeface="Kaiti TC" charset="-120"/>
              <a:cs typeface="Kaiti TC" charset="-120"/>
            </a:endParaRPr>
          </a:p>
          <a:p>
            <a:pPr marL="342900" indent="-342900">
              <a:buClr>
                <a:srgbClr val="0099CC"/>
              </a:buClr>
              <a:buFont typeface="Wingdings" charset="2"/>
              <a:buChar char="ü"/>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63424048"/>
      </p:ext>
    </p:extLst>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319089" y="1346008"/>
            <a:ext cx="796766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的商業模式圖</a:t>
            </a:r>
            <a:endParaRPr lang="en-US" altLang="zh-TW" sz="2400" dirty="0">
              <a:latin typeface="Kaiti TC" charset="-120"/>
              <a:ea typeface="Kaiti TC" charset="-120"/>
              <a:cs typeface="Kaiti TC" charset="-120"/>
            </a:endParaRPr>
          </a:p>
          <a:p>
            <a:br>
              <a:rPr lang="en-US" altLang="zh-TW" sz="2400" dirty="0"/>
            </a:br>
            <a:endParaRPr lang="en-US" altLang="zh-TW" sz="2400" dirty="0"/>
          </a:p>
          <a:p>
            <a:br>
              <a:rPr lang="en-US" altLang="zh-TW" sz="2400" dirty="0"/>
            </a:br>
            <a:r>
              <a:rPr lang="en-US" altLang="zh-TW" sz="2400" dirty="0">
                <a:latin typeface="Kaiti TC" charset="-120"/>
                <a:ea typeface="Kaiti TC" charset="-120"/>
                <a:cs typeface="Kaiti TC" charset="-120"/>
              </a:rPr>
              <a:t> </a:t>
            </a: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2" name="圖片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4265" y="1813351"/>
            <a:ext cx="6542678" cy="4429585"/>
          </a:xfrm>
          <a:prstGeom prst="rect">
            <a:avLst/>
          </a:prstGeom>
        </p:spPr>
      </p:pic>
    </p:spTree>
    <p:extLst>
      <p:ext uri="{BB962C8B-B14F-4D97-AF65-F5344CB8AC3E}">
        <p14:creationId xmlns:p14="http://schemas.microsoft.com/office/powerpoint/2010/main" val="913681156"/>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381000"/>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3-2-1</a:t>
            </a:r>
            <a:r>
              <a:rPr lang="zh-TW" altLang="en-US" sz="4400" dirty="0">
                <a:solidFill>
                  <a:srgbClr val="663300"/>
                </a:solidFill>
                <a:effectLst/>
                <a:latin typeface="Arial" pitchFamily="34" charset="0"/>
                <a:ea typeface="標楷體" pitchFamily="65" charset="-120"/>
                <a:cs typeface="Arial" pitchFamily="34" charset="0"/>
              </a:rPr>
              <a:t>　</a:t>
            </a:r>
            <a:r>
              <a:rPr lang="en-US" altLang="zh-TW" sz="4400" dirty="0">
                <a:solidFill>
                  <a:srgbClr val="663300"/>
                </a:solidFill>
                <a:effectLst/>
                <a:latin typeface="Arial" pitchFamily="34" charset="0"/>
                <a:ea typeface="標楷體" pitchFamily="65" charset="-120"/>
                <a:cs typeface="Arial" pitchFamily="34" charset="0"/>
              </a:rPr>
              <a:t>Gateway</a:t>
            </a:r>
            <a:r>
              <a:rPr lang="zh-TW" altLang="en-US" sz="4400" dirty="0">
                <a:solidFill>
                  <a:srgbClr val="663300"/>
                </a:solidFill>
                <a:effectLst/>
                <a:latin typeface="Arial" pitchFamily="34" charset="0"/>
                <a:ea typeface="標楷體" pitchFamily="65" charset="-120"/>
                <a:cs typeface="Arial" pitchFamily="34" charset="0"/>
              </a:rPr>
              <a:t>智慧中樞</a:t>
            </a:r>
          </a:p>
        </p:txBody>
      </p:sp>
      <p:sp>
        <p:nvSpPr>
          <p:cNvPr id="13" name="矩形 9"/>
          <p:cNvSpPr>
            <a:spLocks noChangeArrowheads="1"/>
          </p:cNvSpPr>
          <p:nvPr/>
        </p:nvSpPr>
        <p:spPr bwMode="auto">
          <a:xfrm>
            <a:off x="319088" y="1346008"/>
            <a:ext cx="8396287"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en-US" altLang="zh-TW" sz="2400" dirty="0">
                <a:latin typeface="Kaiti TC" charset="-120"/>
                <a:ea typeface="Kaiti TC" charset="-120"/>
                <a:cs typeface="Kaiti TC" charset="-120"/>
              </a:rPr>
              <a:t>Amazon Echo</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情境旅程圖：</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流程：使用者呼叫智慧語音助理“</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“，原來進入睡眠狀態的</a:t>
            </a:r>
            <a:r>
              <a:rPr lang="en-US" altLang="zh-TW" sz="2400" dirty="0">
                <a:latin typeface="Kaiti TC" charset="-120"/>
                <a:ea typeface="Kaiti TC" charset="-120"/>
                <a:cs typeface="Kaiti TC" charset="-120"/>
              </a:rPr>
              <a:t>Echo Show</a:t>
            </a:r>
            <a:r>
              <a:rPr lang="zh-TW" altLang="en-US" sz="2400" dirty="0">
                <a:latin typeface="Kaiti TC" charset="-120"/>
                <a:ea typeface="Kaiti TC" charset="-120"/>
                <a:cs typeface="Kaiti TC" charset="-120"/>
              </a:rPr>
              <a:t>就被喚醒（顯示藍色燈號），接下來呼叫“</a:t>
            </a:r>
            <a:r>
              <a:rPr lang="en-US" altLang="zh-TW" sz="2400" dirty="0">
                <a:latin typeface="Kaiti TC" charset="-120"/>
                <a:ea typeface="Kaiti TC" charset="-120"/>
                <a:cs typeface="Kaiti TC" charset="-120"/>
              </a:rPr>
              <a:t>Alexa</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call XXX</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XXX</a:t>
            </a:r>
            <a:r>
              <a:rPr lang="zh-TW" altLang="en-US" sz="2400" dirty="0">
                <a:latin typeface="Kaiti TC" charset="-120"/>
                <a:ea typeface="Kaiti TC" charset="-120"/>
                <a:cs typeface="Kaiti TC" charset="-120"/>
              </a:rPr>
              <a:t>為在列表中的電話），電話就打出，對方接通後，進入影像電話或一般電話。  </a:t>
            </a:r>
          </a:p>
          <a:p>
            <a:r>
              <a:rPr lang="en-US" altLang="zh-TW" sz="2400" dirty="0">
                <a:latin typeface="Kaiti TC" charset="-120"/>
                <a:ea typeface="Kaiti TC" charset="-120"/>
                <a:cs typeface="Kaiti TC" charset="-120"/>
              </a:rPr>
              <a:t> </a:t>
            </a:r>
            <a:br>
              <a:rPr lang="en-US" altLang="zh-TW" sz="2400" dirty="0"/>
            </a:br>
            <a:endParaRPr lang="en-US" altLang="zh-TW" sz="2400" dirty="0"/>
          </a:p>
          <a:p>
            <a:br>
              <a:rPr lang="en-US" altLang="zh-TW" sz="2400" dirty="0"/>
            </a:br>
            <a:endParaRPr lang="en-US" altLang="zh-TW"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 action="ppaction://hlinkshowjump?jump=firstslide"/>
            </p:cNvPr>
            <p:cNvPicPr>
              <a:picLocks noChangeAspect="1"/>
            </p:cNvPicPr>
            <p:nvPr/>
          </p:nvPicPr>
          <p:blipFill>
            <a:blip r:embed="rId2"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 action="ppaction://hlinkshowjump?jump=previousslide"/>
            </p:cNvPr>
            <p:cNvPicPr>
              <a:picLocks noChangeAspect="1"/>
            </p:cNvPicPr>
            <p:nvPr/>
          </p:nvPicPr>
          <p:blipFill>
            <a:blip r:embed="rId3"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4" cstate="print"/>
            <a:srcRect/>
            <a:stretch>
              <a:fillRect/>
            </a:stretch>
          </p:blipFill>
          <p:spPr bwMode="auto">
            <a:xfrm>
              <a:off x="8286776" y="6356403"/>
              <a:ext cx="500066" cy="489195"/>
            </a:xfrm>
            <a:prstGeom prst="rect">
              <a:avLst/>
            </a:prstGeom>
            <a:noFill/>
            <a:ln w="9525">
              <a:noFill/>
              <a:miter lim="800000"/>
              <a:headEnd/>
              <a:tailEnd/>
            </a:ln>
          </p:spPr>
        </p:pic>
      </p:grpSp>
      <p:pic>
        <p:nvPicPr>
          <p:cNvPr id="11" name="圖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6981" y="3310177"/>
            <a:ext cx="7239000" cy="2969973"/>
          </a:xfrm>
          <a:prstGeom prst="rect">
            <a:avLst/>
          </a:prstGeom>
        </p:spPr>
      </p:pic>
    </p:spTree>
    <p:extLst>
      <p:ext uri="{BB962C8B-B14F-4D97-AF65-F5344CB8AC3E}">
        <p14:creationId xmlns:p14="http://schemas.microsoft.com/office/powerpoint/2010/main" val="1175433614"/>
      </p:ext>
    </p:extLst>
  </p:cSld>
  <p:clrMapOvr>
    <a:masterClrMapping/>
  </p:clrMapOvr>
  <p:transition spd="slow">
    <p:randomBar dir="vert"/>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1_旅程">
  <a:themeElements>
    <a:clrScheme name="自訂 33">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0070C0"/>
      </a:hlink>
      <a:folHlink>
        <a:srgbClr val="7030A0"/>
      </a:folHlink>
    </a:clrScheme>
    <a:fontScheme name="旅程">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旅程">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訂 33">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0070C0"/>
    </a:hlink>
    <a:folHlink>
      <a:srgbClr val="7030A0"/>
    </a:folHlink>
  </a:clrScheme>
</a:themeOverride>
</file>

<file path=docProps/app.xml><?xml version="1.0" encoding="utf-8"?>
<Properties xmlns="http://schemas.openxmlformats.org/officeDocument/2006/extended-properties" xmlns:vt="http://schemas.openxmlformats.org/officeDocument/2006/docPropsVTypes">
  <Template/>
  <TotalTime>2506</TotalTime>
  <Words>1849</Words>
  <Application>Microsoft Macintosh PowerPoint</Application>
  <PresentationFormat>如螢幕大小 (4:3)</PresentationFormat>
  <Paragraphs>211</Paragraphs>
  <Slides>41</Slides>
  <Notes>0</Notes>
  <HiddenSlides>0</HiddenSlides>
  <MMClips>0</MMClips>
  <ScaleCrop>false</ScaleCrop>
  <HeadingPairs>
    <vt:vector size="6" baseType="variant">
      <vt:variant>
        <vt:lpstr>使用字型</vt:lpstr>
      </vt:variant>
      <vt:variant>
        <vt:i4>12</vt:i4>
      </vt:variant>
      <vt:variant>
        <vt:lpstr>佈景主題</vt:lpstr>
      </vt:variant>
      <vt:variant>
        <vt:i4>1</vt:i4>
      </vt:variant>
      <vt:variant>
        <vt:lpstr>投影片標題</vt:lpstr>
      </vt:variant>
      <vt:variant>
        <vt:i4>41</vt:i4>
      </vt:variant>
    </vt:vector>
  </HeadingPairs>
  <TitlesOfParts>
    <vt:vector size="54" baseType="lpstr">
      <vt:lpstr>微軟正黑體</vt:lpstr>
      <vt:lpstr>微軟正黑體</vt:lpstr>
      <vt:lpstr>新細明體</vt:lpstr>
      <vt:lpstr>標楷體</vt:lpstr>
      <vt:lpstr>Kaiti TC</vt:lpstr>
      <vt:lpstr>Arial</vt:lpstr>
      <vt:lpstr>Calibri</vt:lpstr>
      <vt:lpstr>Franklin Gothic Book</vt:lpstr>
      <vt:lpstr>Franklin Gothic Medium</vt:lpstr>
      <vt:lpstr>Helvetica</vt:lpstr>
      <vt:lpstr>Wingdings</vt:lpstr>
      <vt:lpstr>Wingdings 2</vt:lpstr>
      <vt:lpstr>1_旅程</vt:lpstr>
      <vt:lpstr>PowerPoint 簡報</vt:lpstr>
      <vt:lpstr>3-1　介紹</vt:lpstr>
      <vt:lpstr>3-2　現況應用</vt:lpstr>
      <vt:lpstr>3-2-1　 Gateway智慧中樞</vt:lpstr>
      <vt:lpstr>3-2-1　 Gateway智慧中樞</vt:lpstr>
      <vt:lpstr>3-2-1　Gateway智慧中樞</vt:lpstr>
      <vt:lpstr>3-2-1　Gateway智慧中樞</vt:lpstr>
      <vt:lpstr>3-2-1　Gateway智慧中樞</vt:lpstr>
      <vt:lpstr>3-2-1　Gateway智慧中樞</vt:lpstr>
      <vt:lpstr>3-2-1　Gateway智慧中樞</vt:lpstr>
      <vt:lpstr>3-2-1　Gateway智慧中樞</vt:lpstr>
      <vt:lpstr>3-2-1　Gateway智慧中樞</vt:lpstr>
      <vt:lpstr>3-2-1　Gateway智慧中樞</vt:lpstr>
      <vt:lpstr>3-2-2　智慧家庭週邊設備</vt:lpstr>
      <vt:lpstr>3-2-2　智慧家庭週邊設備</vt:lpstr>
      <vt:lpstr>3-2-2　智慧家庭週邊設備</vt:lpstr>
      <vt:lpstr>3-2-2　智慧家庭週邊設備</vt:lpstr>
      <vt:lpstr>3-2-2　智慧家庭週邊設備</vt:lpstr>
      <vt:lpstr>3-2-2　智慧家庭週邊設備</vt:lpstr>
      <vt:lpstr>3-2-2　智慧家庭週邊設備</vt:lpstr>
      <vt:lpstr>3-2-2　智慧家庭週邊設備</vt:lpstr>
      <vt:lpstr>3-2-2　智慧家庭週邊設備</vt:lpstr>
      <vt:lpstr>3-2-2　智慧家庭週邊設備</vt:lpstr>
      <vt:lpstr>3-2-2　智慧家庭週邊設備</vt:lpstr>
      <vt:lpstr>3-2-2　智慧家庭週邊設備</vt:lpstr>
      <vt:lpstr>3-2-2　智慧家庭週邊設備</vt:lpstr>
      <vt:lpstr>3-2-2　智慧家庭週邊設備</vt:lpstr>
      <vt:lpstr>3-2-3　家用機器人</vt:lpstr>
      <vt:lpstr>3-2-3　家用機器人</vt:lpstr>
      <vt:lpstr>3-2-3　家用機器人</vt:lpstr>
      <vt:lpstr>3-2-3　家用機器人</vt:lpstr>
      <vt:lpstr>3-2-3　家用機器人</vt:lpstr>
      <vt:lpstr>3-3　商機與未來展望</vt:lpstr>
      <vt:lpstr>3-3-1　 Gateway智慧中樞</vt:lpstr>
      <vt:lpstr>3-3-1　 Gateway智慧中樞</vt:lpstr>
      <vt:lpstr>3-3-2　智慧家庭週邊設備</vt:lpstr>
      <vt:lpstr>3-3-2　智慧家庭週邊設備　</vt:lpstr>
      <vt:lpstr>3-3-2　智慧家庭週邊設備　</vt:lpstr>
      <vt:lpstr>3-3-3　家用機器人</vt:lpstr>
      <vt:lpstr>3-4　結論</vt:lpstr>
      <vt:lpstr>PowerPoint 簡報</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硬體簡介</dc:title>
  <dc:creator>Jean</dc:creator>
  <cp:lastModifiedBy>richardpei 自由自在</cp:lastModifiedBy>
  <cp:revision>346</cp:revision>
  <cp:lastPrinted>1601-01-01T00:00:00Z</cp:lastPrinted>
  <dcterms:created xsi:type="dcterms:W3CDTF">1601-01-01T00:00:00Z</dcterms:created>
  <dcterms:modified xsi:type="dcterms:W3CDTF">2019-04-15T10:40:09Z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